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1054" r:id="rId2"/>
    <p:sldId id="1052" r:id="rId3"/>
    <p:sldId id="1053" r:id="rId4"/>
    <p:sldId id="1050" r:id="rId5"/>
    <p:sldId id="1032" r:id="rId6"/>
    <p:sldId id="1033" r:id="rId7"/>
    <p:sldId id="1034" r:id="rId8"/>
    <p:sldId id="1035" r:id="rId9"/>
    <p:sldId id="1036" r:id="rId10"/>
    <p:sldId id="1037" r:id="rId11"/>
    <p:sldId id="1038" r:id="rId12"/>
    <p:sldId id="1039" r:id="rId13"/>
    <p:sldId id="1040" r:id="rId14"/>
    <p:sldId id="1041" r:id="rId15"/>
    <p:sldId id="1051" r:id="rId16"/>
    <p:sldId id="1042" r:id="rId17"/>
    <p:sldId id="1043" r:id="rId18"/>
    <p:sldId id="1044" r:id="rId19"/>
    <p:sldId id="1045" r:id="rId20"/>
    <p:sldId id="1046" r:id="rId21"/>
    <p:sldId id="1047" r:id="rId22"/>
    <p:sldId id="1048" r:id="rId23"/>
    <p:sldId id="1049" r:id="rId24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FFFF66"/>
    <a:srgbClr val="0000CC"/>
    <a:srgbClr val="FFFF99"/>
    <a:srgbClr val="FFCC99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0154" autoAdjust="0"/>
  </p:normalViewPr>
  <p:slideViewPr>
    <p:cSldViewPr>
      <p:cViewPr>
        <p:scale>
          <a:sx n="90" d="100"/>
          <a:sy n="90" d="100"/>
        </p:scale>
        <p:origin x="-94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 smtClean="0"/>
              <a:t>Textmasterformate durch Klicken bearbeiten</a:t>
            </a:r>
          </a:p>
          <a:p>
            <a:pPr lvl="1"/>
            <a:r>
              <a:rPr lang="de-DE" altLang="de-DE" dirty="0" smtClean="0"/>
              <a:t>Zweite Ebene</a:t>
            </a:r>
          </a:p>
          <a:p>
            <a:pPr lvl="2"/>
            <a:endParaRPr lang="de-DE" altLang="de-DE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0" y="6553200"/>
            <a:ext cx="21771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analoger Schaltkreise</a:t>
            </a:r>
            <a:endParaRPr lang="de-DE" sz="1200" dirty="0"/>
          </a:p>
        </p:txBody>
      </p:sp>
      <p:pic>
        <p:nvPicPr>
          <p:cNvPr id="299011" name="Picture 3" descr="C:\Users\ivan\Desktop\logos\Logo_KIT_v7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3865"/>
            <a:ext cx="685800" cy="3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smtClean="0"/>
              <a:t>Fragen – Version 18. 2. 2015</a:t>
            </a:r>
            <a:endParaRPr lang="de-DE" alt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30887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Vorlesung </a:t>
            </a:r>
            <a:r>
              <a:rPr lang="de-DE" dirty="0" smtClean="0"/>
              <a:t>3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b="1" dirty="0" smtClean="0"/>
              <a:t>Bode Plot und Stabilitätskriterium vom </a:t>
            </a:r>
            <a:r>
              <a:rPr lang="de-DE" b="1" dirty="0" err="1" smtClean="0"/>
              <a:t>Nyquist</a:t>
            </a:r>
            <a:r>
              <a:rPr lang="de-DE" b="1" dirty="0" smtClean="0"/>
              <a:t>:</a:t>
            </a:r>
          </a:p>
          <a:p>
            <a:r>
              <a:rPr lang="de-DE" dirty="0" smtClean="0"/>
              <a:t>Z.B. System zweiter Ordnung</a:t>
            </a:r>
          </a:p>
          <a:p>
            <a:r>
              <a:rPr lang="de-DE" dirty="0" smtClean="0"/>
              <a:t>Bode Plot vom </a:t>
            </a:r>
            <a:r>
              <a:rPr lang="de-DE" dirty="0" err="1" smtClean="0"/>
              <a:t>BetaA</a:t>
            </a:r>
            <a:r>
              <a:rPr lang="de-DE" dirty="0" smtClean="0"/>
              <a:t>(s)</a:t>
            </a:r>
          </a:p>
          <a:p>
            <a:r>
              <a:rPr lang="de-DE" dirty="0" smtClean="0"/>
              <a:t>Amplitudenverlauf, Phasenverlauf</a:t>
            </a:r>
          </a:p>
          <a:p>
            <a:r>
              <a:rPr lang="de-DE" dirty="0" err="1" smtClean="0"/>
              <a:t>BetaA</a:t>
            </a:r>
            <a:r>
              <a:rPr lang="de-DE" dirty="0" smtClean="0"/>
              <a:t> = 50</a:t>
            </a:r>
          </a:p>
          <a:p>
            <a:r>
              <a:rPr lang="de-DE" dirty="0" smtClean="0"/>
              <a:t>Omega2 = 500MHz</a:t>
            </a:r>
          </a:p>
          <a:p>
            <a:r>
              <a:rPr lang="de-DE" dirty="0" smtClean="0"/>
              <a:t>Wie groß soll ungefähr Omega1 sein damit das System stabil ist (keine/kleine Überschwinger im Sprungantwort hat)</a:t>
            </a:r>
          </a:p>
          <a:p>
            <a:r>
              <a:rPr lang="de-DE" dirty="0" smtClean="0"/>
              <a:t>Antwort: Ungefähr: Phasenreserve bei </a:t>
            </a:r>
            <a:r>
              <a:rPr lang="de-DE" dirty="0" err="1" smtClean="0"/>
              <a:t>BetaA</a:t>
            </a:r>
            <a:r>
              <a:rPr lang="de-DE" dirty="0" smtClean="0"/>
              <a:t>(Omega0) = 1 (Crossover-Frequenz) = 45°</a:t>
            </a:r>
          </a:p>
          <a:p>
            <a:r>
              <a:rPr lang="de-DE" dirty="0" smtClean="0"/>
              <a:t>-&gt; Omega0 = </a:t>
            </a:r>
            <a:r>
              <a:rPr lang="de-DE" dirty="0" err="1" smtClean="0"/>
              <a:t>BetaA</a:t>
            </a:r>
            <a:r>
              <a:rPr lang="de-DE" dirty="0" smtClean="0"/>
              <a:t> </a:t>
            </a:r>
            <a:r>
              <a:rPr lang="de-DE" dirty="0"/>
              <a:t>/ Omega1 = </a:t>
            </a:r>
            <a:r>
              <a:rPr lang="de-DE" dirty="0" smtClean="0"/>
              <a:t>500MHz -&gt; Omega1 = 10MHz</a:t>
            </a:r>
          </a:p>
          <a:p>
            <a:r>
              <a:rPr lang="de-DE" dirty="0"/>
              <a:t>Wie verändert sich Stabilität wenn wir </a:t>
            </a:r>
            <a:r>
              <a:rPr lang="de-DE" dirty="0" err="1" smtClean="0"/>
              <a:t>BetaA</a:t>
            </a:r>
            <a:r>
              <a:rPr lang="de-DE" dirty="0" smtClean="0"/>
              <a:t> erhöhen?</a:t>
            </a:r>
            <a:endParaRPr lang="de-DE" dirty="0"/>
          </a:p>
          <a:p>
            <a:r>
              <a:rPr lang="de-DE" dirty="0"/>
              <a:t>Wenn wir Omega 1 </a:t>
            </a:r>
            <a:r>
              <a:rPr lang="de-DE" dirty="0" smtClean="0"/>
              <a:t>verkleinern/vergrößern?</a:t>
            </a:r>
            <a:endParaRPr lang="de-DE" dirty="0"/>
          </a:p>
          <a:p>
            <a:r>
              <a:rPr lang="de-DE" dirty="0">
                <a:solidFill>
                  <a:srgbClr val="FF0000"/>
                </a:solidFill>
              </a:rPr>
              <a:t>Wenn wir Omega1 = 10 und Omega2 = 500MHz haben, und wenn die Phasenreserve 60° beträgt, wie groß </a:t>
            </a:r>
            <a:r>
              <a:rPr lang="de-DE" dirty="0" smtClean="0">
                <a:solidFill>
                  <a:srgbClr val="FF0000"/>
                </a:solidFill>
              </a:rPr>
              <a:t>soll </a:t>
            </a:r>
            <a:r>
              <a:rPr lang="de-DE" dirty="0" err="1" smtClean="0">
                <a:solidFill>
                  <a:srgbClr val="FF0000"/>
                </a:solidFill>
              </a:rPr>
              <a:t>BetaA</a:t>
            </a:r>
            <a:r>
              <a:rPr lang="de-DE" dirty="0" smtClean="0">
                <a:solidFill>
                  <a:srgbClr val="FF0000"/>
                </a:solidFill>
              </a:rPr>
              <a:t> sein?</a:t>
            </a:r>
            <a:endParaRPr lang="de-DE" dirty="0">
              <a:solidFill>
                <a:srgbClr val="FF0000"/>
              </a:solidFill>
            </a:endParaRP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56849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Vorlesung </a:t>
            </a:r>
            <a:r>
              <a:rPr lang="de-DE" dirty="0" smtClean="0"/>
              <a:t>4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099050"/>
          </a:xfrm>
        </p:spPr>
        <p:txBody>
          <a:bodyPr/>
          <a:lstStyle/>
          <a:p>
            <a:r>
              <a:rPr lang="de-DE" b="1" dirty="0" smtClean="0"/>
              <a:t>MOSFET</a:t>
            </a:r>
          </a:p>
          <a:p>
            <a:r>
              <a:rPr lang="de-DE" dirty="0"/>
              <a:t>Skizieren </a:t>
            </a:r>
            <a:r>
              <a:rPr lang="de-DE" dirty="0" smtClean="0"/>
              <a:t>Sie die Silizium-Bereiche eines MOSFETS („von oben“, Querschnitt)</a:t>
            </a:r>
          </a:p>
          <a:p>
            <a:r>
              <a:rPr lang="de-DE" dirty="0" smtClean="0"/>
              <a:t>NMOS</a:t>
            </a:r>
          </a:p>
          <a:p>
            <a:r>
              <a:rPr lang="de-DE" dirty="0" smtClean="0"/>
              <a:t>N+, P+ („Diffusion“), P-Wanne, Poly-Elektrode</a:t>
            </a:r>
          </a:p>
          <a:p>
            <a:r>
              <a:rPr lang="de-DE" dirty="0" smtClean="0"/>
              <a:t>Frage: Dicke von SiO2-Isolierung (Feld-Oxid, Gate-Oxid)</a:t>
            </a:r>
          </a:p>
          <a:p>
            <a:r>
              <a:rPr lang="de-DE" dirty="0" smtClean="0"/>
              <a:t>NMOS:</a:t>
            </a:r>
          </a:p>
          <a:p>
            <a:r>
              <a:rPr lang="de-DE" dirty="0" smtClean="0"/>
              <a:t>Skizieren Sie die Bereiche unterhalb der Gate-Elektrode: Gate-Oxid, Verarmungszone (</a:t>
            </a:r>
            <a:r>
              <a:rPr lang="de-DE" dirty="0" err="1" smtClean="0"/>
              <a:t>Depleted</a:t>
            </a:r>
            <a:r>
              <a:rPr lang="de-DE" dirty="0" smtClean="0"/>
              <a:t>-Region)</a:t>
            </a:r>
            <a:endParaRPr lang="de-DE" dirty="0"/>
          </a:p>
          <a:p>
            <a:r>
              <a:rPr lang="de-DE" dirty="0" smtClean="0"/>
              <a:t>Welche Ladung haben wir in der Verarmungszone? </a:t>
            </a:r>
            <a:r>
              <a:rPr lang="de-DE" dirty="0" smtClean="0"/>
              <a:t>(A: Negative </a:t>
            </a:r>
            <a:r>
              <a:rPr lang="de-DE" dirty="0" smtClean="0"/>
              <a:t>Ladung – Akzeptor Ionen)</a:t>
            </a:r>
          </a:p>
          <a:p>
            <a:r>
              <a:rPr lang="de-DE" dirty="0" smtClean="0"/>
              <a:t>Beispiel:</a:t>
            </a:r>
            <a:endParaRPr lang="de-DE" dirty="0"/>
          </a:p>
          <a:p>
            <a:r>
              <a:rPr lang="de-DE" dirty="0" smtClean="0">
                <a:solidFill>
                  <a:srgbClr val="FF0000"/>
                </a:solidFill>
              </a:rPr>
              <a:t>Wir schließen </a:t>
            </a:r>
            <a:r>
              <a:rPr lang="de-DE" dirty="0" err="1" smtClean="0">
                <a:solidFill>
                  <a:srgbClr val="FF0000"/>
                </a:solidFill>
              </a:rPr>
              <a:t>Vgs</a:t>
            </a:r>
            <a:r>
              <a:rPr lang="de-DE" dirty="0" smtClean="0">
                <a:solidFill>
                  <a:srgbClr val="FF0000"/>
                </a:solidFill>
              </a:rPr>
              <a:t> ~ </a:t>
            </a:r>
            <a:r>
              <a:rPr lang="de-DE" dirty="0" err="1" smtClean="0">
                <a:solidFill>
                  <a:srgbClr val="FF0000"/>
                </a:solidFill>
              </a:rPr>
              <a:t>Vth</a:t>
            </a:r>
            <a:r>
              <a:rPr lang="de-DE" dirty="0" smtClean="0">
                <a:solidFill>
                  <a:srgbClr val="FF0000"/>
                </a:solidFill>
              </a:rPr>
              <a:t> (Masse am Source/Substratkontakt)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Welche Potentiale haben wir im: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Substrat; Antwort: -1V </a:t>
            </a:r>
            <a:r>
              <a:rPr lang="de-DE" dirty="0" smtClean="0">
                <a:solidFill>
                  <a:srgbClr val="FF0000"/>
                </a:solidFill>
              </a:rPr>
              <a:t>(weil Kontaktspannung Al –&gt; P ~ 1V)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Source/Drain; Antwort: </a:t>
            </a:r>
            <a:r>
              <a:rPr lang="de-DE" dirty="0" smtClean="0">
                <a:solidFill>
                  <a:srgbClr val="FF0000"/>
                </a:solidFill>
              </a:rPr>
              <a:t>0V (Kontaktspannung Al -&gt; N ~ 0V) (Vereinfachung!)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Silizium-Silizium-Dioxid </a:t>
            </a:r>
            <a:r>
              <a:rPr lang="de-DE" dirty="0" smtClean="0">
                <a:solidFill>
                  <a:srgbClr val="FF0000"/>
                </a:solidFill>
              </a:rPr>
              <a:t>Grenze; Antwort: </a:t>
            </a:r>
            <a:r>
              <a:rPr lang="de-DE" dirty="0" smtClean="0">
                <a:solidFill>
                  <a:srgbClr val="FF0000"/>
                </a:solidFill>
              </a:rPr>
              <a:t>~0V </a:t>
            </a:r>
            <a:r>
              <a:rPr lang="de-DE" dirty="0" smtClean="0">
                <a:solidFill>
                  <a:srgbClr val="FF0000"/>
                </a:solidFill>
              </a:rPr>
              <a:t>(weil keine </a:t>
            </a:r>
            <a:r>
              <a:rPr lang="de-DE" dirty="0" smtClean="0">
                <a:solidFill>
                  <a:srgbClr val="FF0000"/>
                </a:solidFill>
              </a:rPr>
              <a:t>Barriere zwischen Source und Drain)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Gate; Antwort: </a:t>
            </a:r>
            <a:r>
              <a:rPr lang="de-DE" dirty="0" smtClean="0">
                <a:solidFill>
                  <a:srgbClr val="FF0000"/>
                </a:solidFill>
              </a:rPr>
              <a:t>~ 0.5 = </a:t>
            </a:r>
            <a:r>
              <a:rPr lang="de-DE" dirty="0" err="1" smtClean="0">
                <a:solidFill>
                  <a:srgbClr val="FF0000"/>
                </a:solidFill>
              </a:rPr>
              <a:t>Vth</a:t>
            </a:r>
            <a:r>
              <a:rPr lang="de-DE" dirty="0" smtClean="0">
                <a:solidFill>
                  <a:srgbClr val="FF0000"/>
                </a:solidFill>
              </a:rPr>
              <a:t>: Kapazitiver Spannungsteiler </a:t>
            </a:r>
            <a:r>
              <a:rPr lang="de-DE" dirty="0" err="1" smtClean="0">
                <a:solidFill>
                  <a:srgbClr val="FF0000"/>
                </a:solidFill>
              </a:rPr>
              <a:t>Vth</a:t>
            </a:r>
            <a:r>
              <a:rPr lang="de-DE" dirty="0" smtClean="0">
                <a:solidFill>
                  <a:srgbClr val="FF0000"/>
                </a:solidFill>
              </a:rPr>
              <a:t> = Vs (0V) + </a:t>
            </a:r>
            <a:r>
              <a:rPr lang="de-DE" dirty="0" err="1" smtClean="0">
                <a:solidFill>
                  <a:srgbClr val="FF0000"/>
                </a:solidFill>
              </a:rPr>
              <a:t>Cdep</a:t>
            </a:r>
            <a:r>
              <a:rPr lang="de-DE" dirty="0" smtClean="0">
                <a:solidFill>
                  <a:srgbClr val="FF0000"/>
                </a:solidFill>
              </a:rPr>
              <a:t>/Cox 1V</a:t>
            </a:r>
          </a:p>
          <a:p>
            <a:r>
              <a:rPr lang="de-DE" dirty="0" err="1" smtClean="0">
                <a:solidFill>
                  <a:srgbClr val="FF0000"/>
                </a:solidFill>
              </a:rPr>
              <a:t>Cdep</a:t>
            </a:r>
            <a:r>
              <a:rPr lang="de-DE" dirty="0" smtClean="0">
                <a:solidFill>
                  <a:srgbClr val="FF0000"/>
                </a:solidFill>
              </a:rPr>
              <a:t> = </a:t>
            </a:r>
            <a:r>
              <a:rPr lang="de-DE" dirty="0" err="1" smtClean="0"/>
              <a:t>dQdep</a:t>
            </a:r>
            <a:r>
              <a:rPr lang="de-DE" dirty="0" smtClean="0"/>
              <a:t>/</a:t>
            </a:r>
            <a:r>
              <a:rPr lang="de-DE" dirty="0" err="1" smtClean="0"/>
              <a:t>dVdep</a:t>
            </a:r>
            <a:r>
              <a:rPr lang="de-DE" dirty="0" smtClean="0"/>
              <a:t> = </a:t>
            </a:r>
            <a:r>
              <a:rPr lang="de-DE" dirty="0" err="1" smtClean="0">
                <a:solidFill>
                  <a:srgbClr val="FF0000"/>
                </a:solidFill>
              </a:rPr>
              <a:t>EpsilonSi</a:t>
            </a:r>
            <a:r>
              <a:rPr lang="de-DE" dirty="0" smtClean="0">
                <a:solidFill>
                  <a:srgbClr val="FF0000"/>
                </a:solidFill>
              </a:rPr>
              <a:t>/</a:t>
            </a:r>
            <a:r>
              <a:rPr lang="de-DE" dirty="0" err="1" smtClean="0">
                <a:solidFill>
                  <a:srgbClr val="FF0000"/>
                </a:solidFill>
              </a:rPr>
              <a:t>tdep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smtClean="0"/>
              <a:t>~ </a:t>
            </a:r>
            <a:r>
              <a:rPr lang="de-DE" dirty="0" err="1" smtClean="0">
                <a:solidFill>
                  <a:srgbClr val="FF0000"/>
                </a:solidFill>
              </a:rPr>
              <a:t>Qdep</a:t>
            </a:r>
            <a:r>
              <a:rPr lang="de-DE" dirty="0" smtClean="0">
                <a:solidFill>
                  <a:srgbClr val="FF0000"/>
                </a:solidFill>
              </a:rPr>
              <a:t>/</a:t>
            </a:r>
            <a:r>
              <a:rPr lang="de-DE" dirty="0" err="1" smtClean="0">
                <a:solidFill>
                  <a:srgbClr val="FF0000"/>
                </a:solidFill>
              </a:rPr>
              <a:t>Vdep</a:t>
            </a:r>
            <a:endParaRPr lang="de-DE" dirty="0" smtClean="0">
              <a:solidFill>
                <a:srgbClr val="FF0000"/>
              </a:solidFill>
            </a:endParaRPr>
          </a:p>
          <a:p>
            <a:r>
              <a:rPr lang="de-DE" dirty="0" smtClean="0">
                <a:solidFill>
                  <a:srgbClr val="FF0000"/>
                </a:solidFill>
              </a:rPr>
              <a:t>Cox = EpsilonSiO2/</a:t>
            </a:r>
            <a:r>
              <a:rPr lang="de-DE" dirty="0" err="1" smtClean="0">
                <a:solidFill>
                  <a:srgbClr val="FF0000"/>
                </a:solidFill>
              </a:rPr>
              <a:t>tox</a:t>
            </a:r>
            <a:endParaRPr lang="de-DE" dirty="0" smtClean="0">
              <a:solidFill>
                <a:srgbClr val="FF0000"/>
              </a:solidFill>
            </a:endParaRPr>
          </a:p>
          <a:p>
            <a:r>
              <a:rPr lang="de-DE" dirty="0" err="1" smtClean="0">
                <a:solidFill>
                  <a:srgbClr val="FF0000"/>
                </a:solidFill>
              </a:rPr>
              <a:t>Cdep</a:t>
            </a:r>
            <a:r>
              <a:rPr lang="de-DE" dirty="0" smtClean="0">
                <a:solidFill>
                  <a:srgbClr val="FF0000"/>
                </a:solidFill>
              </a:rPr>
              <a:t>/Cox ~ 0.5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(Kapazitäten pro Fläche</a:t>
            </a:r>
            <a:r>
              <a:rPr lang="de-DE" dirty="0" smtClean="0">
                <a:solidFill>
                  <a:srgbClr val="FF0000"/>
                </a:solidFill>
              </a:rPr>
              <a:t>)</a:t>
            </a:r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03868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Vorlesung </a:t>
            </a:r>
            <a:r>
              <a:rPr lang="de-DE" dirty="0" smtClean="0"/>
              <a:t>4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337050"/>
          </a:xfrm>
        </p:spPr>
        <p:txBody>
          <a:bodyPr/>
          <a:lstStyle/>
          <a:p>
            <a:r>
              <a:rPr lang="de-DE" dirty="0" smtClean="0"/>
              <a:t>Frage</a:t>
            </a:r>
            <a:r>
              <a:rPr lang="de-DE" dirty="0" smtClean="0"/>
              <a:t>: </a:t>
            </a:r>
            <a:r>
              <a:rPr lang="de-DE" dirty="0" smtClean="0"/>
              <a:t>Kanalladung/Fläche für </a:t>
            </a:r>
            <a:r>
              <a:rPr lang="de-DE" dirty="0" smtClean="0"/>
              <a:t>Vs = </a:t>
            </a:r>
            <a:r>
              <a:rPr lang="de-DE" dirty="0" err="1" smtClean="0"/>
              <a:t>Vg</a:t>
            </a:r>
            <a:r>
              <a:rPr lang="de-DE" dirty="0" smtClean="0"/>
              <a:t> = </a:t>
            </a:r>
            <a:r>
              <a:rPr lang="de-DE" dirty="0" err="1" smtClean="0"/>
              <a:t>Vb</a:t>
            </a:r>
            <a:r>
              <a:rPr lang="de-DE" dirty="0" smtClean="0"/>
              <a:t> (Substratkontakt) = 0 </a:t>
            </a:r>
            <a:r>
              <a:rPr lang="de-DE" dirty="0"/>
              <a:t>i</a:t>
            </a:r>
            <a:r>
              <a:rPr lang="de-DE" dirty="0" smtClean="0"/>
              <a:t>n </a:t>
            </a:r>
            <a:r>
              <a:rPr lang="de-DE" dirty="0" smtClean="0"/>
              <a:t>starker Inversion </a:t>
            </a:r>
            <a:r>
              <a:rPr lang="de-DE" dirty="0" smtClean="0"/>
              <a:t>(</a:t>
            </a:r>
            <a:r>
              <a:rPr lang="de-DE" dirty="0" err="1" smtClean="0"/>
              <a:t>Vgs</a:t>
            </a:r>
            <a:r>
              <a:rPr lang="de-DE" dirty="0" smtClean="0"/>
              <a:t> &gt; </a:t>
            </a:r>
            <a:r>
              <a:rPr lang="de-DE" dirty="0" err="1" smtClean="0"/>
              <a:t>Vth</a:t>
            </a:r>
            <a:r>
              <a:rPr lang="de-DE" dirty="0" smtClean="0"/>
              <a:t> + </a:t>
            </a:r>
            <a:r>
              <a:rPr lang="de-DE" dirty="0" err="1" smtClean="0"/>
              <a:t>einge</a:t>
            </a:r>
            <a:r>
              <a:rPr lang="de-DE" dirty="0" smtClean="0"/>
              <a:t> UT)</a:t>
            </a:r>
          </a:p>
          <a:p>
            <a:r>
              <a:rPr lang="de-DE" dirty="0" smtClean="0"/>
              <a:t>Antwort: </a:t>
            </a:r>
            <a:r>
              <a:rPr lang="de-DE" dirty="0" err="1" smtClean="0"/>
              <a:t>Qkanal</a:t>
            </a:r>
            <a:r>
              <a:rPr lang="de-DE" dirty="0" smtClean="0"/>
              <a:t> </a:t>
            </a:r>
            <a:r>
              <a:rPr lang="de-DE" dirty="0" smtClean="0"/>
              <a:t>= f(</a:t>
            </a:r>
            <a:r>
              <a:rPr lang="de-DE" dirty="0" err="1" smtClean="0"/>
              <a:t>Vgs</a:t>
            </a:r>
            <a:r>
              <a:rPr lang="de-DE" dirty="0" smtClean="0"/>
              <a:t>, </a:t>
            </a:r>
            <a:r>
              <a:rPr lang="de-DE" dirty="0" err="1" smtClean="0"/>
              <a:t>Vth</a:t>
            </a:r>
            <a:r>
              <a:rPr lang="de-DE" dirty="0" smtClean="0"/>
              <a:t>)</a:t>
            </a:r>
          </a:p>
          <a:p>
            <a:r>
              <a:rPr lang="de-DE" dirty="0" smtClean="0"/>
              <a:t>Antwort:</a:t>
            </a:r>
          </a:p>
          <a:p>
            <a:r>
              <a:rPr lang="de-DE" dirty="0" err="1" smtClean="0"/>
              <a:t>Qkanal</a:t>
            </a:r>
            <a:r>
              <a:rPr lang="de-DE" dirty="0" smtClean="0"/>
              <a:t> = Cox (</a:t>
            </a:r>
            <a:r>
              <a:rPr lang="de-DE" dirty="0" err="1" smtClean="0"/>
              <a:t>Vgs</a:t>
            </a:r>
            <a:r>
              <a:rPr lang="de-DE" dirty="0" smtClean="0"/>
              <a:t> - </a:t>
            </a:r>
            <a:r>
              <a:rPr lang="de-DE" dirty="0" err="1" smtClean="0"/>
              <a:t>Vth</a:t>
            </a:r>
            <a:r>
              <a:rPr lang="de-DE" dirty="0" smtClean="0"/>
              <a:t>)</a:t>
            </a:r>
          </a:p>
          <a:p>
            <a:r>
              <a:rPr lang="de-DE" b="1" dirty="0" smtClean="0"/>
              <a:t>Ströme</a:t>
            </a:r>
          </a:p>
          <a:p>
            <a:r>
              <a:rPr lang="de-DE" dirty="0" smtClean="0"/>
              <a:t>Starke Inversion (</a:t>
            </a:r>
            <a:r>
              <a:rPr lang="de-DE" dirty="0" err="1" smtClean="0"/>
              <a:t>Vgs</a:t>
            </a:r>
            <a:r>
              <a:rPr lang="de-DE" dirty="0" smtClean="0"/>
              <a:t> &gt; </a:t>
            </a:r>
            <a:r>
              <a:rPr lang="de-DE" dirty="0" err="1" smtClean="0"/>
              <a:t>Vth</a:t>
            </a:r>
            <a:r>
              <a:rPr lang="de-DE" dirty="0" smtClean="0"/>
              <a:t> + einige </a:t>
            </a:r>
            <a:r>
              <a:rPr lang="de-DE" dirty="0" smtClean="0"/>
              <a:t>UT) und Linearbereich </a:t>
            </a:r>
            <a:r>
              <a:rPr lang="de-DE" dirty="0" smtClean="0"/>
              <a:t>(</a:t>
            </a:r>
            <a:r>
              <a:rPr lang="de-DE" dirty="0" err="1" smtClean="0"/>
              <a:t>Vds</a:t>
            </a:r>
            <a:r>
              <a:rPr lang="de-DE" dirty="0" smtClean="0"/>
              <a:t> klein &lt;&lt; </a:t>
            </a:r>
            <a:r>
              <a:rPr lang="de-DE" dirty="0" err="1" smtClean="0"/>
              <a:t>Vgs-Vth</a:t>
            </a:r>
            <a:r>
              <a:rPr lang="de-DE" dirty="0" smtClean="0"/>
              <a:t>)</a:t>
            </a:r>
          </a:p>
          <a:p>
            <a:r>
              <a:rPr lang="de-DE" dirty="0" smtClean="0"/>
              <a:t>Strom: </a:t>
            </a:r>
            <a:r>
              <a:rPr lang="de-DE" dirty="0" err="1" smtClean="0"/>
              <a:t>Ids</a:t>
            </a:r>
            <a:r>
              <a:rPr lang="de-DE" dirty="0" smtClean="0"/>
              <a:t> </a:t>
            </a:r>
            <a:r>
              <a:rPr lang="de-DE" dirty="0" smtClean="0"/>
              <a:t>= </a:t>
            </a:r>
            <a:r>
              <a:rPr lang="de-DE" dirty="0" err="1" smtClean="0"/>
              <a:t>Mu</a:t>
            </a:r>
            <a:r>
              <a:rPr lang="de-DE" dirty="0" smtClean="0"/>
              <a:t> </a:t>
            </a:r>
            <a:r>
              <a:rPr lang="de-DE" dirty="0"/>
              <a:t>Cox W/L 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 smtClean="0"/>
              <a:t>Vds</a:t>
            </a:r>
            <a:endParaRPr lang="de-DE" dirty="0" smtClean="0"/>
          </a:p>
          <a:p>
            <a:r>
              <a:rPr lang="de-DE" dirty="0" smtClean="0">
                <a:solidFill>
                  <a:srgbClr val="FF0000"/>
                </a:solidFill>
              </a:rPr>
              <a:t>(Herleitung)</a:t>
            </a:r>
            <a:endParaRPr lang="de-DE" dirty="0">
              <a:solidFill>
                <a:srgbClr val="FF0000"/>
              </a:solidFill>
            </a:endParaRPr>
          </a:p>
          <a:p>
            <a:r>
              <a:rPr lang="de-DE" dirty="0" smtClean="0"/>
              <a:t>Skizieren Sie </a:t>
            </a:r>
            <a:r>
              <a:rPr lang="de-DE" dirty="0" smtClean="0"/>
              <a:t>den Kanalverlauf </a:t>
            </a:r>
            <a:r>
              <a:rPr lang="de-DE" dirty="0" smtClean="0"/>
              <a:t>(in „x Richtung“ Source -&gt; Drain) (Kanaldicke ~ </a:t>
            </a:r>
            <a:r>
              <a:rPr lang="de-DE" dirty="0" err="1" smtClean="0"/>
              <a:t>Qlanal</a:t>
            </a:r>
            <a:r>
              <a:rPr lang="de-DE" dirty="0" smtClean="0"/>
              <a:t>(x)) für</a:t>
            </a:r>
          </a:p>
          <a:p>
            <a:r>
              <a:rPr lang="de-DE" dirty="0" smtClean="0"/>
              <a:t>A) </a:t>
            </a:r>
            <a:r>
              <a:rPr lang="de-DE" dirty="0" err="1" smtClean="0"/>
              <a:t>Vds</a:t>
            </a:r>
            <a:r>
              <a:rPr lang="de-DE" dirty="0" smtClean="0"/>
              <a:t> &lt;&lt; </a:t>
            </a:r>
            <a:r>
              <a:rPr lang="de-DE" dirty="0" err="1" smtClean="0"/>
              <a:t>Vgs</a:t>
            </a:r>
            <a:r>
              <a:rPr lang="de-DE" dirty="0" smtClean="0"/>
              <a:t> </a:t>
            </a:r>
          </a:p>
          <a:p>
            <a:r>
              <a:rPr lang="de-DE" dirty="0" smtClean="0"/>
              <a:t>B) </a:t>
            </a:r>
            <a:r>
              <a:rPr lang="de-DE" dirty="0" err="1" smtClean="0"/>
              <a:t>Vds</a:t>
            </a:r>
            <a:r>
              <a:rPr lang="de-DE" dirty="0" smtClean="0"/>
              <a:t> = </a:t>
            </a:r>
            <a:r>
              <a:rPr lang="de-DE" dirty="0" err="1" smtClean="0"/>
              <a:t>Vgs</a:t>
            </a:r>
            <a:r>
              <a:rPr lang="de-DE" dirty="0" smtClean="0"/>
              <a:t> – </a:t>
            </a:r>
            <a:r>
              <a:rPr lang="de-DE" dirty="0" err="1" smtClean="0"/>
              <a:t>Vth</a:t>
            </a:r>
            <a:r>
              <a:rPr lang="de-DE" dirty="0" smtClean="0"/>
              <a:t> (</a:t>
            </a:r>
            <a:r>
              <a:rPr lang="de-DE" dirty="0" err="1" smtClean="0"/>
              <a:t>Vdssat</a:t>
            </a:r>
            <a:r>
              <a:rPr lang="de-DE" dirty="0" smtClean="0"/>
              <a:t> = </a:t>
            </a:r>
            <a:r>
              <a:rPr lang="de-DE" dirty="0" err="1" smtClean="0"/>
              <a:t>Vgs</a:t>
            </a:r>
            <a:r>
              <a:rPr lang="de-DE" dirty="0" smtClean="0"/>
              <a:t> - </a:t>
            </a:r>
            <a:r>
              <a:rPr lang="de-DE" dirty="0" err="1" smtClean="0"/>
              <a:t>Vth</a:t>
            </a:r>
            <a:r>
              <a:rPr lang="de-DE" dirty="0" smtClean="0"/>
              <a:t>) (Sättigungsspannung, Gate </a:t>
            </a:r>
            <a:r>
              <a:rPr lang="de-DE" dirty="0" err="1" smtClean="0"/>
              <a:t>Overdrive</a:t>
            </a:r>
            <a:r>
              <a:rPr lang="de-DE" dirty="0" smtClean="0"/>
              <a:t>)</a:t>
            </a:r>
          </a:p>
          <a:p>
            <a:r>
              <a:rPr lang="de-DE" dirty="0" smtClean="0"/>
              <a:t>C) </a:t>
            </a:r>
            <a:r>
              <a:rPr lang="de-DE" dirty="0" err="1" smtClean="0"/>
              <a:t>Vds</a:t>
            </a:r>
            <a:r>
              <a:rPr lang="de-DE" dirty="0" smtClean="0"/>
              <a:t> &gt; </a:t>
            </a:r>
            <a:r>
              <a:rPr lang="de-DE" dirty="0" err="1" smtClean="0"/>
              <a:t>Vgs</a:t>
            </a:r>
            <a:r>
              <a:rPr lang="de-DE" dirty="0" smtClean="0"/>
              <a:t> – </a:t>
            </a:r>
            <a:r>
              <a:rPr lang="de-DE" dirty="0" err="1" smtClean="0"/>
              <a:t>Vth</a:t>
            </a:r>
            <a:r>
              <a:rPr lang="de-DE" dirty="0" smtClean="0"/>
              <a:t> (Sättigungsbereich)</a:t>
            </a:r>
          </a:p>
          <a:p>
            <a:r>
              <a:rPr lang="de-DE" dirty="0" smtClean="0"/>
              <a:t>Sättigungsstrom für </a:t>
            </a:r>
            <a:r>
              <a:rPr lang="de-DE" dirty="0" err="1" smtClean="0"/>
              <a:t>Vds</a:t>
            </a:r>
            <a:r>
              <a:rPr lang="de-DE" dirty="0" smtClean="0"/>
              <a:t> = </a:t>
            </a:r>
            <a:r>
              <a:rPr lang="de-DE" dirty="0" err="1" smtClean="0"/>
              <a:t>Vgs-Vth</a:t>
            </a:r>
            <a:r>
              <a:rPr lang="de-DE" dirty="0"/>
              <a:t>?</a:t>
            </a:r>
            <a:endParaRPr lang="de-DE" dirty="0" smtClean="0"/>
          </a:p>
          <a:p>
            <a:r>
              <a:rPr lang="de-DE" dirty="0" smtClean="0"/>
              <a:t>Antwort: </a:t>
            </a:r>
            <a:r>
              <a:rPr lang="de-DE" dirty="0" err="1" smtClean="0"/>
              <a:t>Idssat</a:t>
            </a:r>
            <a:r>
              <a:rPr lang="de-DE" dirty="0" smtClean="0"/>
              <a:t> </a:t>
            </a:r>
            <a:r>
              <a:rPr lang="de-DE" dirty="0"/>
              <a:t>= </a:t>
            </a:r>
            <a:r>
              <a:rPr lang="de-DE" dirty="0" smtClean="0"/>
              <a:t>½ </a:t>
            </a:r>
            <a:r>
              <a:rPr lang="de-DE" dirty="0" err="1" smtClean="0"/>
              <a:t>Mu</a:t>
            </a:r>
            <a:r>
              <a:rPr lang="de-DE" dirty="0" smtClean="0"/>
              <a:t> </a:t>
            </a:r>
            <a:r>
              <a:rPr lang="de-DE" dirty="0"/>
              <a:t>Cox W/L 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)^</a:t>
            </a:r>
            <a:r>
              <a:rPr lang="de-DE" dirty="0" smtClean="0"/>
              <a:t>2</a:t>
            </a:r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8716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Vorlesung </a:t>
            </a:r>
            <a:r>
              <a:rPr lang="de-DE" dirty="0" smtClean="0"/>
              <a:t>5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337050"/>
          </a:xfrm>
        </p:spPr>
        <p:txBody>
          <a:bodyPr/>
          <a:lstStyle/>
          <a:p>
            <a:r>
              <a:rPr lang="de-DE" dirty="0" smtClean="0"/>
              <a:t>NMOS </a:t>
            </a:r>
            <a:r>
              <a:rPr lang="de-DE" dirty="0" smtClean="0"/>
              <a:t>- Eingangskennlinie und Ausgangskennlinie in Sättigung (kein </a:t>
            </a:r>
            <a:r>
              <a:rPr lang="de-DE" dirty="0" err="1" smtClean="0"/>
              <a:t>Rds</a:t>
            </a:r>
            <a:r>
              <a:rPr lang="de-DE" dirty="0" smtClean="0"/>
              <a:t>)</a:t>
            </a:r>
          </a:p>
          <a:p>
            <a:r>
              <a:rPr lang="de-DE" dirty="0" smtClean="0"/>
              <a:t>Definition vom </a:t>
            </a:r>
            <a:r>
              <a:rPr lang="de-DE" dirty="0" err="1" smtClean="0"/>
              <a:t>gm</a:t>
            </a:r>
            <a:r>
              <a:rPr lang="de-DE" dirty="0" smtClean="0"/>
              <a:t> (Graphisch auf der Eingangskennlinie)</a:t>
            </a:r>
          </a:p>
          <a:p>
            <a:r>
              <a:rPr lang="de-DE" dirty="0" smtClean="0"/>
              <a:t>Sättigungsbedingung?</a:t>
            </a:r>
            <a:endParaRPr lang="de-DE" dirty="0" smtClean="0"/>
          </a:p>
          <a:p>
            <a:r>
              <a:rPr lang="de-DE" dirty="0" smtClean="0"/>
              <a:t>Antwort: </a:t>
            </a:r>
            <a:r>
              <a:rPr lang="de-DE" dirty="0" err="1" smtClean="0"/>
              <a:t>Vds</a:t>
            </a:r>
            <a:r>
              <a:rPr lang="de-DE" dirty="0" smtClean="0"/>
              <a:t> </a:t>
            </a:r>
            <a:r>
              <a:rPr lang="de-DE" dirty="0" smtClean="0"/>
              <a:t>&gt; </a:t>
            </a:r>
            <a:r>
              <a:rPr lang="de-DE" dirty="0" err="1" smtClean="0"/>
              <a:t>Vdssat</a:t>
            </a:r>
            <a:r>
              <a:rPr lang="de-DE" dirty="0" smtClean="0"/>
              <a:t> = </a:t>
            </a:r>
            <a:r>
              <a:rPr lang="de-DE" dirty="0" err="1" smtClean="0"/>
              <a:t>Vgs</a:t>
            </a:r>
            <a:r>
              <a:rPr lang="de-DE" dirty="0" smtClean="0"/>
              <a:t> – </a:t>
            </a:r>
            <a:r>
              <a:rPr lang="de-DE" dirty="0" err="1" smtClean="0"/>
              <a:t>Vth</a:t>
            </a:r>
            <a:r>
              <a:rPr lang="de-DE" dirty="0" smtClean="0"/>
              <a:t>, </a:t>
            </a:r>
            <a:r>
              <a:rPr lang="de-DE" dirty="0" smtClean="0"/>
              <a:t>alternativ: </a:t>
            </a:r>
            <a:r>
              <a:rPr lang="de-DE" dirty="0" err="1" smtClean="0"/>
              <a:t>Vd</a:t>
            </a:r>
            <a:r>
              <a:rPr lang="de-DE" dirty="0" smtClean="0"/>
              <a:t> </a:t>
            </a:r>
            <a:r>
              <a:rPr lang="de-DE" dirty="0" smtClean="0"/>
              <a:t>&gt; </a:t>
            </a:r>
            <a:r>
              <a:rPr lang="de-DE" dirty="0" err="1" smtClean="0"/>
              <a:t>Vg</a:t>
            </a:r>
            <a:r>
              <a:rPr lang="de-DE" dirty="0" smtClean="0"/>
              <a:t> – </a:t>
            </a:r>
            <a:r>
              <a:rPr lang="de-DE" dirty="0" err="1" smtClean="0"/>
              <a:t>Vth</a:t>
            </a:r>
            <a:endParaRPr lang="de-DE" dirty="0" smtClean="0"/>
          </a:p>
          <a:p>
            <a:r>
              <a:rPr lang="de-DE" dirty="0" smtClean="0"/>
              <a:t>In Sättigung: </a:t>
            </a:r>
            <a:r>
              <a:rPr lang="de-DE" dirty="0" err="1" smtClean="0"/>
              <a:t>Ids</a:t>
            </a:r>
            <a:r>
              <a:rPr lang="de-DE" dirty="0" smtClean="0"/>
              <a:t> != </a:t>
            </a:r>
            <a:r>
              <a:rPr lang="de-DE" dirty="0" err="1" smtClean="0"/>
              <a:t>Vds</a:t>
            </a:r>
            <a:r>
              <a:rPr lang="de-DE" dirty="0" smtClean="0"/>
              <a:t> (</a:t>
            </a:r>
            <a:r>
              <a:rPr lang="de-DE" dirty="0" err="1" smtClean="0"/>
              <a:t>Ids</a:t>
            </a:r>
            <a:r>
              <a:rPr lang="de-DE" dirty="0" smtClean="0"/>
              <a:t> ~ konstant = </a:t>
            </a:r>
            <a:r>
              <a:rPr lang="de-DE" dirty="0" err="1" smtClean="0"/>
              <a:t>Idssat</a:t>
            </a:r>
            <a:r>
              <a:rPr lang="de-DE" dirty="0" smtClean="0"/>
              <a:t>)</a:t>
            </a:r>
          </a:p>
          <a:p>
            <a:r>
              <a:rPr lang="de-DE" b="1" dirty="0" smtClean="0"/>
              <a:t>Formel </a:t>
            </a:r>
            <a:r>
              <a:rPr lang="de-DE" b="1" dirty="0" err="1" smtClean="0"/>
              <a:t>Idssat</a:t>
            </a:r>
            <a:endParaRPr lang="de-DE" b="1" dirty="0" smtClean="0"/>
          </a:p>
          <a:p>
            <a:r>
              <a:rPr lang="de-DE" dirty="0" smtClean="0"/>
              <a:t>Starke Inversion (</a:t>
            </a:r>
            <a:r>
              <a:rPr lang="de-DE" dirty="0" err="1"/>
              <a:t>Vgs</a:t>
            </a:r>
            <a:r>
              <a:rPr lang="de-DE" dirty="0"/>
              <a:t> &gt; </a:t>
            </a:r>
            <a:r>
              <a:rPr lang="de-DE" dirty="0" err="1"/>
              <a:t>Vth</a:t>
            </a:r>
            <a:r>
              <a:rPr lang="de-DE" dirty="0"/>
              <a:t> + einige UT</a:t>
            </a:r>
            <a:r>
              <a:rPr lang="de-DE" dirty="0" smtClean="0"/>
              <a:t>):</a:t>
            </a:r>
          </a:p>
          <a:p>
            <a:r>
              <a:rPr lang="de-DE" dirty="0" err="1" smtClean="0"/>
              <a:t>Idssat</a:t>
            </a:r>
            <a:r>
              <a:rPr lang="de-DE" dirty="0" smtClean="0"/>
              <a:t> </a:t>
            </a:r>
            <a:r>
              <a:rPr lang="de-DE" dirty="0"/>
              <a:t>= ½ </a:t>
            </a:r>
            <a:r>
              <a:rPr lang="de-DE" dirty="0" err="1"/>
              <a:t>Mu</a:t>
            </a:r>
            <a:r>
              <a:rPr lang="de-DE" dirty="0"/>
              <a:t> Cox W/L 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)^</a:t>
            </a:r>
            <a:r>
              <a:rPr lang="de-DE" dirty="0" smtClean="0"/>
              <a:t>2</a:t>
            </a:r>
          </a:p>
          <a:p>
            <a:r>
              <a:rPr lang="de-DE" dirty="0" smtClean="0"/>
              <a:t>Schwache Inversion </a:t>
            </a:r>
            <a:r>
              <a:rPr lang="de-DE" dirty="0"/>
              <a:t>(</a:t>
            </a:r>
            <a:r>
              <a:rPr lang="de-DE" dirty="0" err="1"/>
              <a:t>Vgs</a:t>
            </a:r>
            <a:r>
              <a:rPr lang="de-DE" dirty="0"/>
              <a:t> </a:t>
            </a:r>
            <a:r>
              <a:rPr lang="de-DE" dirty="0" smtClean="0"/>
              <a:t>&lt; </a:t>
            </a:r>
            <a:r>
              <a:rPr lang="de-DE" dirty="0" err="1"/>
              <a:t>Vth</a:t>
            </a:r>
            <a:r>
              <a:rPr lang="de-DE" dirty="0"/>
              <a:t> + einige UT</a:t>
            </a:r>
            <a:r>
              <a:rPr lang="de-DE" dirty="0" smtClean="0"/>
              <a:t>):</a:t>
            </a:r>
          </a:p>
          <a:p>
            <a:r>
              <a:rPr lang="de-DE" dirty="0" err="1"/>
              <a:t>Idssat</a:t>
            </a:r>
            <a:r>
              <a:rPr lang="de-DE" dirty="0"/>
              <a:t> = </a:t>
            </a:r>
            <a:r>
              <a:rPr lang="de-DE" dirty="0" err="1" smtClean="0"/>
              <a:t>const</a:t>
            </a:r>
            <a:r>
              <a:rPr lang="de-DE" dirty="0" smtClean="0"/>
              <a:t> W/L </a:t>
            </a:r>
            <a:r>
              <a:rPr lang="de-DE" dirty="0" err="1" smtClean="0"/>
              <a:t>exp</a:t>
            </a:r>
            <a:r>
              <a:rPr lang="de-DE" dirty="0" smtClean="0"/>
              <a:t>(</a:t>
            </a:r>
            <a:r>
              <a:rPr lang="de-DE" dirty="0" err="1" smtClean="0"/>
              <a:t>Vgs</a:t>
            </a:r>
            <a:r>
              <a:rPr lang="de-DE" dirty="0" smtClean="0"/>
              <a:t> </a:t>
            </a:r>
            <a:r>
              <a:rPr lang="de-DE" dirty="0"/>
              <a:t>- </a:t>
            </a:r>
            <a:r>
              <a:rPr lang="de-DE" dirty="0" err="1"/>
              <a:t>Vth</a:t>
            </a:r>
            <a:r>
              <a:rPr lang="de-DE" dirty="0" smtClean="0"/>
              <a:t>)/n UT</a:t>
            </a:r>
          </a:p>
          <a:p>
            <a:r>
              <a:rPr lang="de-DE" dirty="0" smtClean="0"/>
              <a:t>N (</a:t>
            </a:r>
            <a:r>
              <a:rPr lang="de-DE" dirty="0" err="1" smtClean="0"/>
              <a:t>def</a:t>
            </a:r>
            <a:r>
              <a:rPr lang="de-DE" dirty="0" smtClean="0"/>
              <a:t>) = </a:t>
            </a:r>
            <a:r>
              <a:rPr lang="de-DE" dirty="0" err="1" smtClean="0"/>
              <a:t>Cdep</a:t>
            </a:r>
            <a:r>
              <a:rPr lang="de-DE" dirty="0" smtClean="0"/>
              <a:t>/Cox + 1 ~ 1.5</a:t>
            </a:r>
            <a:endParaRPr lang="de-DE" dirty="0"/>
          </a:p>
          <a:p>
            <a:r>
              <a:rPr lang="de-DE" dirty="0" err="1" smtClean="0"/>
              <a:t>Gm</a:t>
            </a:r>
            <a:r>
              <a:rPr lang="de-DE" dirty="0" smtClean="0"/>
              <a:t> für schwache und starke Inversion als f von </a:t>
            </a:r>
            <a:r>
              <a:rPr lang="de-DE" dirty="0" err="1" smtClean="0"/>
              <a:t>Ids</a:t>
            </a:r>
            <a:endParaRPr lang="de-DE" dirty="0" smtClean="0"/>
          </a:p>
          <a:p>
            <a:r>
              <a:rPr lang="de-DE" dirty="0" err="1" smtClean="0"/>
              <a:t>Gm</a:t>
            </a:r>
            <a:r>
              <a:rPr lang="de-DE" dirty="0" smtClean="0"/>
              <a:t> = </a:t>
            </a:r>
            <a:r>
              <a:rPr lang="de-DE" dirty="0" err="1" smtClean="0"/>
              <a:t>sqrt</a:t>
            </a:r>
            <a:r>
              <a:rPr lang="de-DE" dirty="0" smtClean="0"/>
              <a:t> (2 *  I * W/L * </a:t>
            </a:r>
            <a:r>
              <a:rPr lang="de-DE" dirty="0" err="1" smtClean="0"/>
              <a:t>mu</a:t>
            </a:r>
            <a:r>
              <a:rPr lang="de-DE" dirty="0" smtClean="0"/>
              <a:t> Cox) (starke </a:t>
            </a:r>
            <a:r>
              <a:rPr lang="de-DE" dirty="0" err="1" smtClean="0"/>
              <a:t>Inv</a:t>
            </a:r>
            <a:r>
              <a:rPr lang="de-DE" dirty="0" smtClean="0"/>
              <a:t>.)</a:t>
            </a:r>
          </a:p>
          <a:p>
            <a:r>
              <a:rPr lang="de-DE" dirty="0" err="1"/>
              <a:t>Gm</a:t>
            </a:r>
            <a:r>
              <a:rPr lang="de-DE" dirty="0"/>
              <a:t> = </a:t>
            </a:r>
            <a:r>
              <a:rPr lang="de-DE" dirty="0" smtClean="0"/>
              <a:t>I/</a:t>
            </a:r>
            <a:r>
              <a:rPr lang="de-DE" dirty="0" err="1" smtClean="0"/>
              <a:t>nUT</a:t>
            </a:r>
            <a:r>
              <a:rPr lang="de-DE" dirty="0" smtClean="0"/>
              <a:t> (schwache </a:t>
            </a:r>
            <a:r>
              <a:rPr lang="de-DE" dirty="0" err="1"/>
              <a:t>Inv</a:t>
            </a:r>
            <a:r>
              <a:rPr lang="de-DE" dirty="0"/>
              <a:t>.)</a:t>
            </a:r>
          </a:p>
          <a:p>
            <a:r>
              <a:rPr lang="de-DE" dirty="0" err="1" smtClean="0">
                <a:solidFill>
                  <a:srgbClr val="FF0000"/>
                </a:solidFill>
              </a:rPr>
              <a:t>Gm</a:t>
            </a:r>
            <a:r>
              <a:rPr lang="de-DE" dirty="0" smtClean="0">
                <a:solidFill>
                  <a:srgbClr val="FF0000"/>
                </a:solidFill>
              </a:rPr>
              <a:t> = f(W/L) für </a:t>
            </a:r>
            <a:r>
              <a:rPr lang="de-DE" dirty="0" err="1" smtClean="0">
                <a:solidFill>
                  <a:srgbClr val="FF0000"/>
                </a:solidFill>
              </a:rPr>
              <a:t>Ids</a:t>
            </a:r>
            <a:r>
              <a:rPr lang="de-DE" dirty="0" smtClean="0">
                <a:solidFill>
                  <a:srgbClr val="FF0000"/>
                </a:solidFill>
              </a:rPr>
              <a:t> konstant</a:t>
            </a:r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98758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Vorlesung </a:t>
            </a:r>
            <a:r>
              <a:rPr lang="de-DE" dirty="0" smtClean="0"/>
              <a:t>5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337050"/>
          </a:xfrm>
        </p:spPr>
        <p:txBody>
          <a:bodyPr/>
          <a:lstStyle/>
          <a:p>
            <a:r>
              <a:rPr lang="de-DE" b="1" dirty="0" smtClean="0"/>
              <a:t>Ausgangskennlinie</a:t>
            </a:r>
            <a:r>
              <a:rPr lang="de-DE" dirty="0" smtClean="0"/>
              <a:t> </a:t>
            </a:r>
            <a:r>
              <a:rPr lang="de-DE" dirty="0" smtClean="0"/>
              <a:t>mit </a:t>
            </a:r>
            <a:r>
              <a:rPr lang="de-DE" dirty="0" smtClean="0"/>
              <a:t>dem Early </a:t>
            </a:r>
            <a:r>
              <a:rPr lang="de-DE" dirty="0" smtClean="0"/>
              <a:t>Effekt (</a:t>
            </a:r>
            <a:r>
              <a:rPr lang="de-DE" dirty="0" err="1" smtClean="0"/>
              <a:t>rds</a:t>
            </a:r>
            <a:r>
              <a:rPr lang="de-DE" dirty="0" smtClean="0"/>
              <a:t>)</a:t>
            </a:r>
          </a:p>
          <a:p>
            <a:r>
              <a:rPr lang="de-DE" dirty="0" err="1" smtClean="0"/>
              <a:t>Rds</a:t>
            </a:r>
            <a:r>
              <a:rPr lang="de-DE" dirty="0" smtClean="0"/>
              <a:t> ~ Esat L / </a:t>
            </a:r>
            <a:r>
              <a:rPr lang="de-DE" dirty="0" err="1" smtClean="0"/>
              <a:t>Idssat</a:t>
            </a:r>
            <a:endParaRPr lang="de-DE" dirty="0" smtClean="0"/>
          </a:p>
          <a:p>
            <a:r>
              <a:rPr lang="de-DE" dirty="0" smtClean="0"/>
              <a:t>Lange Transistoren – </a:t>
            </a:r>
            <a:r>
              <a:rPr lang="de-DE" dirty="0" err="1" smtClean="0"/>
              <a:t>Rds</a:t>
            </a:r>
            <a:r>
              <a:rPr lang="de-DE" dirty="0" smtClean="0"/>
              <a:t> hoch – fast ideal</a:t>
            </a:r>
          </a:p>
          <a:p>
            <a:r>
              <a:rPr lang="de-DE" b="1" dirty="0" smtClean="0"/>
              <a:t>Substrateffekt:</a:t>
            </a:r>
          </a:p>
          <a:p>
            <a:r>
              <a:rPr lang="de-DE" dirty="0" smtClean="0"/>
              <a:t>Beispiel zwei </a:t>
            </a:r>
            <a:r>
              <a:rPr lang="de-DE" dirty="0" err="1" smtClean="0"/>
              <a:t>Sourcefolger</a:t>
            </a:r>
            <a:endParaRPr lang="de-DE" dirty="0" smtClean="0"/>
          </a:p>
          <a:p>
            <a:r>
              <a:rPr lang="de-DE" dirty="0" smtClean="0"/>
              <a:t>1) </a:t>
            </a:r>
            <a:r>
              <a:rPr lang="de-DE" dirty="0" err="1" smtClean="0"/>
              <a:t>Vout</a:t>
            </a:r>
            <a:r>
              <a:rPr lang="de-DE" dirty="0" smtClean="0"/>
              <a:t> = 0.5, 2) </a:t>
            </a:r>
            <a:r>
              <a:rPr lang="de-DE" dirty="0" err="1" smtClean="0"/>
              <a:t>Vout</a:t>
            </a:r>
            <a:r>
              <a:rPr lang="de-DE" dirty="0" smtClean="0"/>
              <a:t> = 1V</a:t>
            </a:r>
          </a:p>
          <a:p>
            <a:r>
              <a:rPr lang="de-DE" dirty="0" smtClean="0"/>
              <a:t>Im welchen Fall ist </a:t>
            </a:r>
            <a:r>
              <a:rPr lang="de-DE" dirty="0" err="1" smtClean="0"/>
              <a:t>Vth</a:t>
            </a:r>
            <a:r>
              <a:rPr lang="de-DE" dirty="0" smtClean="0"/>
              <a:t> größer</a:t>
            </a:r>
          </a:p>
          <a:p>
            <a:r>
              <a:rPr lang="de-DE" dirty="0" smtClean="0"/>
              <a:t>Antwort: Im </a:t>
            </a:r>
            <a:r>
              <a:rPr lang="de-DE" dirty="0" smtClean="0"/>
              <a:t>Fall 2)</a:t>
            </a:r>
          </a:p>
          <a:p>
            <a:r>
              <a:rPr lang="de-DE" b="1" dirty="0" smtClean="0"/>
              <a:t>Kapazitäten</a:t>
            </a:r>
          </a:p>
          <a:p>
            <a:r>
              <a:rPr lang="de-DE" dirty="0" smtClean="0"/>
              <a:t>Skizieren Sie MOSFET Struktur (Querschnitt) und die Kapazitäten </a:t>
            </a:r>
          </a:p>
          <a:p>
            <a:r>
              <a:rPr lang="de-DE" dirty="0" smtClean="0"/>
              <a:t>Wie groß ist </a:t>
            </a:r>
            <a:r>
              <a:rPr lang="de-DE" dirty="0" err="1" smtClean="0"/>
              <a:t>Cgs</a:t>
            </a:r>
            <a:r>
              <a:rPr lang="de-DE" dirty="0" smtClean="0"/>
              <a:t> in starker </a:t>
            </a:r>
            <a:r>
              <a:rPr lang="de-DE" dirty="0" smtClean="0"/>
              <a:t>Inversion? (Antwort: Cox W*L), in schwacher Inversion? (</a:t>
            </a:r>
            <a:r>
              <a:rPr lang="de-DE" dirty="0" smtClean="0"/>
              <a:t>Antwort: </a:t>
            </a:r>
            <a:r>
              <a:rPr lang="de-DE" dirty="0" err="1" smtClean="0"/>
              <a:t>Cdep</a:t>
            </a:r>
            <a:r>
              <a:rPr lang="de-DE" dirty="0" smtClean="0"/>
              <a:t> W*L)</a:t>
            </a:r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59588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smtClean="0"/>
              <a:t>Teil 2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69053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Vorlesung </a:t>
            </a:r>
            <a:r>
              <a:rPr lang="de-DE" dirty="0" smtClean="0"/>
              <a:t>6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327650"/>
          </a:xfrm>
        </p:spPr>
        <p:txBody>
          <a:bodyPr/>
          <a:lstStyle/>
          <a:p>
            <a:r>
              <a:rPr lang="de-DE" b="1" dirty="0" smtClean="0"/>
              <a:t>MOSFET Diode:</a:t>
            </a:r>
          </a:p>
          <a:p>
            <a:r>
              <a:rPr lang="de-DE" dirty="0" smtClean="0"/>
              <a:t>Schaltung – NMOS, </a:t>
            </a:r>
            <a:r>
              <a:rPr lang="de-DE" dirty="0" err="1" smtClean="0"/>
              <a:t>Iin</a:t>
            </a:r>
            <a:r>
              <a:rPr lang="de-DE" dirty="0" smtClean="0"/>
              <a:t>, Vin (2 Varianten?)</a:t>
            </a:r>
          </a:p>
          <a:p>
            <a:r>
              <a:rPr lang="de-DE" dirty="0" smtClean="0"/>
              <a:t>V-I Kennlinie</a:t>
            </a:r>
          </a:p>
          <a:p>
            <a:r>
              <a:rPr lang="de-DE" dirty="0" err="1" smtClean="0"/>
              <a:t>Rin</a:t>
            </a:r>
            <a:r>
              <a:rPr lang="de-DE" dirty="0" smtClean="0"/>
              <a:t> Kleinsignal-Widerstand (1/</a:t>
            </a:r>
            <a:r>
              <a:rPr lang="de-DE" dirty="0" err="1" smtClean="0"/>
              <a:t>gm</a:t>
            </a:r>
            <a:r>
              <a:rPr lang="de-DE" dirty="0" smtClean="0"/>
              <a:t>)</a:t>
            </a:r>
            <a:endParaRPr lang="de-DE" dirty="0"/>
          </a:p>
          <a:p>
            <a:r>
              <a:rPr lang="de-DE" dirty="0" smtClean="0"/>
              <a:t>Impedanz: </a:t>
            </a:r>
            <a:r>
              <a:rPr lang="de-DE" dirty="0" err="1" smtClean="0"/>
              <a:t>Zin</a:t>
            </a:r>
            <a:r>
              <a:rPr lang="de-DE" dirty="0" smtClean="0"/>
              <a:t> = 1/</a:t>
            </a:r>
            <a:r>
              <a:rPr lang="de-DE" dirty="0" err="1" smtClean="0"/>
              <a:t>gm</a:t>
            </a:r>
            <a:r>
              <a:rPr lang="de-DE" dirty="0" smtClean="0"/>
              <a:t>/(1+sC/</a:t>
            </a:r>
            <a:r>
              <a:rPr lang="de-DE" dirty="0" err="1" smtClean="0"/>
              <a:t>gm</a:t>
            </a:r>
            <a:r>
              <a:rPr lang="de-DE" dirty="0" smtClean="0"/>
              <a:t>)</a:t>
            </a:r>
          </a:p>
          <a:p>
            <a:r>
              <a:rPr lang="de-DE" b="1" dirty="0" smtClean="0"/>
              <a:t>Stromspiegel</a:t>
            </a:r>
          </a:p>
          <a:p>
            <a:r>
              <a:rPr lang="de-DE" dirty="0" smtClean="0"/>
              <a:t>Schaltung</a:t>
            </a:r>
          </a:p>
          <a:p>
            <a:r>
              <a:rPr lang="de-DE" dirty="0" smtClean="0"/>
              <a:t>Strom </a:t>
            </a:r>
            <a:r>
              <a:rPr lang="de-DE" dirty="0" err="1" smtClean="0"/>
              <a:t>Iout</a:t>
            </a:r>
            <a:r>
              <a:rPr lang="de-DE" dirty="0" smtClean="0"/>
              <a:t> = f(</a:t>
            </a:r>
            <a:r>
              <a:rPr lang="de-DE" dirty="0" err="1" smtClean="0"/>
              <a:t>IIn</a:t>
            </a:r>
            <a:r>
              <a:rPr lang="de-DE" dirty="0" smtClean="0"/>
              <a:t>) für (W/L)out = (W/L)in * n</a:t>
            </a:r>
          </a:p>
          <a:p>
            <a:r>
              <a:rPr lang="de-DE" dirty="0" smtClean="0"/>
              <a:t>Stromverstärkung (n</a:t>
            </a:r>
            <a:r>
              <a:rPr lang="de-DE" dirty="0" smtClean="0"/>
              <a:t>)?</a:t>
            </a:r>
            <a:endParaRPr lang="de-DE" dirty="0" smtClean="0"/>
          </a:p>
          <a:p>
            <a:r>
              <a:rPr lang="de-DE" dirty="0" smtClean="0">
                <a:solidFill>
                  <a:srgbClr val="FF0000"/>
                </a:solidFill>
              </a:rPr>
              <a:t>Übertragungsfunktion </a:t>
            </a:r>
            <a:r>
              <a:rPr lang="de-DE" dirty="0" err="1" smtClean="0">
                <a:solidFill>
                  <a:srgbClr val="FF0000"/>
                </a:solidFill>
              </a:rPr>
              <a:t>Iout</a:t>
            </a:r>
            <a:r>
              <a:rPr lang="de-DE" dirty="0" smtClean="0">
                <a:solidFill>
                  <a:srgbClr val="FF0000"/>
                </a:solidFill>
              </a:rPr>
              <a:t>(s</a:t>
            </a:r>
            <a:r>
              <a:rPr lang="de-DE" dirty="0" smtClean="0">
                <a:solidFill>
                  <a:srgbClr val="FF0000"/>
                </a:solidFill>
              </a:rPr>
              <a:t>)? (Tau </a:t>
            </a:r>
            <a:r>
              <a:rPr lang="de-DE" dirty="0" smtClean="0">
                <a:solidFill>
                  <a:srgbClr val="FF0000"/>
                </a:solidFill>
              </a:rPr>
              <a:t>= (</a:t>
            </a:r>
            <a:r>
              <a:rPr lang="de-DE" dirty="0" smtClean="0">
                <a:solidFill>
                  <a:srgbClr val="FF0000"/>
                </a:solidFill>
              </a:rPr>
              <a:t>n+1)</a:t>
            </a:r>
            <a:r>
              <a:rPr lang="de-DE" dirty="0" err="1" smtClean="0">
                <a:solidFill>
                  <a:srgbClr val="FF0000"/>
                </a:solidFill>
              </a:rPr>
              <a:t>Cgs</a:t>
            </a:r>
            <a:r>
              <a:rPr lang="de-DE" dirty="0" smtClean="0">
                <a:solidFill>
                  <a:srgbClr val="FF0000"/>
                </a:solidFill>
              </a:rPr>
              <a:t>/</a:t>
            </a:r>
            <a:r>
              <a:rPr lang="de-DE" dirty="0" err="1" smtClean="0">
                <a:solidFill>
                  <a:srgbClr val="FF0000"/>
                </a:solidFill>
              </a:rPr>
              <a:t>gm</a:t>
            </a:r>
            <a:r>
              <a:rPr lang="de-DE" dirty="0" smtClean="0">
                <a:solidFill>
                  <a:srgbClr val="FF0000"/>
                </a:solidFill>
              </a:rPr>
              <a:t>)</a:t>
            </a:r>
            <a:endParaRPr lang="de-DE" dirty="0" smtClean="0">
              <a:solidFill>
                <a:srgbClr val="FF0000"/>
              </a:solidFill>
            </a:endParaRPr>
          </a:p>
          <a:p>
            <a:r>
              <a:rPr lang="de-DE" dirty="0" smtClean="0">
                <a:solidFill>
                  <a:srgbClr val="FF0000"/>
                </a:solidFill>
              </a:rPr>
              <a:t>Ausgangskennlinie </a:t>
            </a:r>
            <a:r>
              <a:rPr lang="de-DE" dirty="0" err="1" smtClean="0">
                <a:solidFill>
                  <a:srgbClr val="FF0000"/>
                </a:solidFill>
              </a:rPr>
              <a:t>Iout</a:t>
            </a:r>
            <a:r>
              <a:rPr lang="de-DE" dirty="0" smtClean="0">
                <a:solidFill>
                  <a:srgbClr val="FF0000"/>
                </a:solidFill>
              </a:rPr>
              <a:t> = f(</a:t>
            </a:r>
            <a:r>
              <a:rPr lang="de-DE" dirty="0" err="1" smtClean="0">
                <a:solidFill>
                  <a:srgbClr val="FF0000"/>
                </a:solidFill>
              </a:rPr>
              <a:t>Vout</a:t>
            </a:r>
            <a:r>
              <a:rPr lang="de-DE" dirty="0" smtClean="0">
                <a:solidFill>
                  <a:srgbClr val="FF0000"/>
                </a:solidFill>
              </a:rPr>
              <a:t>)?</a:t>
            </a:r>
            <a:endParaRPr lang="de-DE" dirty="0" smtClean="0">
              <a:solidFill>
                <a:srgbClr val="FF0000"/>
              </a:solidFill>
            </a:endParaRPr>
          </a:p>
          <a:p>
            <a:r>
              <a:rPr lang="de-DE" b="1" dirty="0" err="1" smtClean="0"/>
              <a:t>Kaskode</a:t>
            </a:r>
            <a:endParaRPr lang="de-DE" b="1" dirty="0" smtClean="0"/>
          </a:p>
          <a:p>
            <a:r>
              <a:rPr lang="de-DE" dirty="0" err="1" smtClean="0"/>
              <a:t>Rin</a:t>
            </a:r>
            <a:r>
              <a:rPr lang="de-DE" dirty="0" smtClean="0"/>
              <a:t>? </a:t>
            </a:r>
            <a:r>
              <a:rPr lang="de-DE" dirty="0" smtClean="0"/>
              <a:t>= 1/</a:t>
            </a:r>
            <a:r>
              <a:rPr lang="de-DE" dirty="0" err="1" smtClean="0"/>
              <a:t>gmcasc</a:t>
            </a:r>
            <a:endParaRPr lang="de-DE" dirty="0" smtClean="0"/>
          </a:p>
          <a:p>
            <a:r>
              <a:rPr lang="de-DE" dirty="0" err="1" smtClean="0"/>
              <a:t>Rout</a:t>
            </a:r>
            <a:r>
              <a:rPr lang="de-DE" dirty="0" smtClean="0"/>
              <a:t>? </a:t>
            </a:r>
            <a:r>
              <a:rPr lang="de-DE" dirty="0" smtClean="0"/>
              <a:t>= </a:t>
            </a:r>
            <a:r>
              <a:rPr lang="de-DE" dirty="0" err="1" smtClean="0"/>
              <a:t>rdssig</a:t>
            </a:r>
            <a:r>
              <a:rPr lang="de-DE" dirty="0" smtClean="0"/>
              <a:t> * </a:t>
            </a:r>
            <a:r>
              <a:rPr lang="de-DE" dirty="0" err="1" smtClean="0"/>
              <a:t>rdscasc</a:t>
            </a:r>
            <a:r>
              <a:rPr lang="de-DE" dirty="0" smtClean="0"/>
              <a:t> * </a:t>
            </a:r>
            <a:r>
              <a:rPr lang="de-DE" dirty="0" err="1" smtClean="0"/>
              <a:t>gmcasc</a:t>
            </a:r>
            <a:endParaRPr lang="de-DE" dirty="0" smtClean="0"/>
          </a:p>
          <a:p>
            <a:r>
              <a:rPr lang="de-DE" dirty="0" smtClean="0">
                <a:solidFill>
                  <a:srgbClr val="FF0000"/>
                </a:solidFill>
              </a:rPr>
              <a:t>Wie kann man </a:t>
            </a:r>
            <a:r>
              <a:rPr lang="de-DE" dirty="0" err="1" smtClean="0">
                <a:solidFill>
                  <a:srgbClr val="FF0000"/>
                </a:solidFill>
              </a:rPr>
              <a:t>Rout</a:t>
            </a:r>
            <a:r>
              <a:rPr lang="de-DE" dirty="0" smtClean="0">
                <a:solidFill>
                  <a:srgbClr val="FF0000"/>
                </a:solidFill>
              </a:rPr>
              <a:t> berechnen? (Feedback Theorie)</a:t>
            </a:r>
          </a:p>
          <a:p>
            <a:r>
              <a:rPr lang="de-DE" b="1" dirty="0"/>
              <a:t>Spannungsverstärker mit </a:t>
            </a:r>
            <a:r>
              <a:rPr lang="de-DE" b="1" dirty="0" smtClean="0"/>
              <a:t>einem Widerstand als Last</a:t>
            </a:r>
          </a:p>
          <a:p>
            <a:r>
              <a:rPr lang="de-DE" dirty="0"/>
              <a:t>Vin </a:t>
            </a:r>
            <a:r>
              <a:rPr lang="de-DE" dirty="0" err="1"/>
              <a:t>Vout</a:t>
            </a:r>
            <a:r>
              <a:rPr lang="de-DE" dirty="0"/>
              <a:t> </a:t>
            </a:r>
            <a:r>
              <a:rPr lang="de-DE" dirty="0" smtClean="0"/>
              <a:t>Kennlinie, welche Bereiche haben </a:t>
            </a:r>
            <a:r>
              <a:rPr lang="de-DE" dirty="0" smtClean="0"/>
              <a:t>wir? (Antwort: Tin </a:t>
            </a:r>
            <a:r>
              <a:rPr lang="de-DE" dirty="0" smtClean="0"/>
              <a:t>sperrt, leitet in Sättigung, </a:t>
            </a:r>
            <a:r>
              <a:rPr lang="de-DE" dirty="0" smtClean="0"/>
              <a:t>leitet </a:t>
            </a:r>
            <a:r>
              <a:rPr lang="de-DE" dirty="0" smtClean="0"/>
              <a:t>im Linearbereich) (Für welche Vin, </a:t>
            </a:r>
            <a:r>
              <a:rPr lang="de-DE" dirty="0" err="1" smtClean="0"/>
              <a:t>Vout</a:t>
            </a:r>
            <a:r>
              <a:rPr lang="de-DE" dirty="0" smtClean="0"/>
              <a:t> </a:t>
            </a:r>
            <a:r>
              <a:rPr lang="de-DE" dirty="0" smtClean="0"/>
              <a:t>treten </a:t>
            </a:r>
            <a:r>
              <a:rPr lang="de-DE" dirty="0" smtClean="0"/>
              <a:t>die Bereiche </a:t>
            </a:r>
            <a:r>
              <a:rPr lang="de-DE" dirty="0" smtClean="0"/>
              <a:t>auf?) Antworten: (Sperrt</a:t>
            </a:r>
            <a:r>
              <a:rPr lang="de-DE" dirty="0" smtClean="0"/>
              <a:t>: Vin &lt; </a:t>
            </a:r>
            <a:r>
              <a:rPr lang="de-DE" dirty="0" err="1" smtClean="0"/>
              <a:t>Vth</a:t>
            </a:r>
            <a:r>
              <a:rPr lang="de-DE" dirty="0" smtClean="0"/>
              <a:t>) (Linear: </a:t>
            </a:r>
            <a:r>
              <a:rPr lang="de-DE" dirty="0" err="1" smtClean="0"/>
              <a:t>Vout</a:t>
            </a:r>
            <a:r>
              <a:rPr lang="de-DE" dirty="0" smtClean="0"/>
              <a:t> &lt; Vin - </a:t>
            </a:r>
            <a:r>
              <a:rPr lang="de-DE" dirty="0" err="1" smtClean="0"/>
              <a:t>Vth</a:t>
            </a:r>
            <a:r>
              <a:rPr lang="de-DE" dirty="0" smtClean="0"/>
              <a:t>)</a:t>
            </a:r>
          </a:p>
          <a:p>
            <a:r>
              <a:rPr lang="de-DE" dirty="0" smtClean="0"/>
              <a:t>Wie sieht das Kleinsignalmodell aus?</a:t>
            </a:r>
          </a:p>
          <a:p>
            <a:r>
              <a:rPr lang="de-DE" dirty="0" smtClean="0"/>
              <a:t>Wie groß ist die Spannungsverstärkung in Sättigung </a:t>
            </a:r>
            <a:r>
              <a:rPr lang="de-DE" dirty="0"/>
              <a:t>A = - </a:t>
            </a:r>
            <a:r>
              <a:rPr lang="de-DE" dirty="0" err="1"/>
              <a:t>gm</a:t>
            </a:r>
            <a:r>
              <a:rPr lang="de-DE" dirty="0"/>
              <a:t> * (</a:t>
            </a:r>
            <a:r>
              <a:rPr lang="de-DE" dirty="0" err="1"/>
              <a:t>Rds</a:t>
            </a:r>
            <a:r>
              <a:rPr lang="de-DE" dirty="0"/>
              <a:t> || </a:t>
            </a:r>
            <a:r>
              <a:rPr lang="de-DE" dirty="0" err="1"/>
              <a:t>Rload</a:t>
            </a:r>
            <a:r>
              <a:rPr lang="de-DE" dirty="0"/>
              <a:t>) ~ - </a:t>
            </a:r>
            <a:r>
              <a:rPr lang="de-DE" dirty="0" err="1"/>
              <a:t>gm</a:t>
            </a:r>
            <a:r>
              <a:rPr lang="de-DE" dirty="0"/>
              <a:t> * </a:t>
            </a:r>
            <a:r>
              <a:rPr lang="de-DE" dirty="0" err="1" smtClean="0"/>
              <a:t>Rload</a:t>
            </a:r>
            <a:endParaRPr 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46853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Vorlesung </a:t>
            </a:r>
            <a:r>
              <a:rPr lang="de-DE" dirty="0" smtClean="0"/>
              <a:t>6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337050"/>
          </a:xfrm>
        </p:spPr>
        <p:txBody>
          <a:bodyPr/>
          <a:lstStyle/>
          <a:p>
            <a:r>
              <a:rPr lang="de-DE" b="1" dirty="0" smtClean="0"/>
              <a:t>Spannungsverstärker </a:t>
            </a:r>
            <a:r>
              <a:rPr lang="de-DE" b="1" dirty="0"/>
              <a:t>mit </a:t>
            </a:r>
            <a:r>
              <a:rPr lang="de-DE" b="1" dirty="0" smtClean="0"/>
              <a:t>einer Stromquelle/Stromspiegel als Last</a:t>
            </a:r>
          </a:p>
          <a:p>
            <a:r>
              <a:rPr lang="de-DE" dirty="0"/>
              <a:t>Vin </a:t>
            </a:r>
            <a:r>
              <a:rPr lang="de-DE" dirty="0" err="1"/>
              <a:t>Vout</a:t>
            </a:r>
            <a:r>
              <a:rPr lang="de-DE" dirty="0"/>
              <a:t> </a:t>
            </a:r>
            <a:r>
              <a:rPr lang="de-DE" dirty="0" smtClean="0"/>
              <a:t>Kennlinie, welche Bereiche haben wir (Tin sperrt, </a:t>
            </a:r>
            <a:r>
              <a:rPr lang="de-DE" dirty="0" err="1" smtClean="0"/>
              <a:t>Tload</a:t>
            </a:r>
            <a:r>
              <a:rPr lang="de-DE" dirty="0" smtClean="0"/>
              <a:t> linear, Tin und </a:t>
            </a:r>
            <a:r>
              <a:rPr lang="de-DE" dirty="0" err="1" smtClean="0"/>
              <a:t>Tout</a:t>
            </a:r>
            <a:r>
              <a:rPr lang="de-DE" dirty="0" smtClean="0"/>
              <a:t> in Sättigung, Tin linear)</a:t>
            </a:r>
          </a:p>
          <a:p>
            <a:r>
              <a:rPr lang="de-DE" dirty="0" smtClean="0"/>
              <a:t>In welchem Bereich ist die Spannungsverstärkung hoch?</a:t>
            </a:r>
          </a:p>
          <a:p>
            <a:r>
              <a:rPr lang="de-DE" dirty="0" smtClean="0"/>
              <a:t>Wie sieht das Kleinsignalmodell in diesem Arbeitsbereich aus?</a:t>
            </a:r>
          </a:p>
          <a:p>
            <a:r>
              <a:rPr lang="de-DE" dirty="0" smtClean="0"/>
              <a:t>Wie groß ist die Spannungsverstärkung? </a:t>
            </a:r>
            <a:r>
              <a:rPr lang="de-DE" dirty="0"/>
              <a:t>A = - </a:t>
            </a:r>
            <a:r>
              <a:rPr lang="de-DE" dirty="0" err="1"/>
              <a:t>gm</a:t>
            </a:r>
            <a:r>
              <a:rPr lang="de-DE" dirty="0"/>
              <a:t> * </a:t>
            </a:r>
            <a:r>
              <a:rPr lang="de-DE" dirty="0" err="1" smtClean="0"/>
              <a:t>Rout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Rout</a:t>
            </a:r>
            <a:r>
              <a:rPr lang="de-DE" dirty="0" smtClean="0"/>
              <a:t> = </a:t>
            </a:r>
            <a:r>
              <a:rPr lang="de-DE" dirty="0" err="1" smtClean="0"/>
              <a:t>rds</a:t>
            </a:r>
            <a:r>
              <a:rPr lang="de-DE" dirty="0" smtClean="0"/>
              <a:t> </a:t>
            </a:r>
            <a:r>
              <a:rPr lang="de-DE" dirty="0"/>
              <a:t>|| </a:t>
            </a:r>
            <a:r>
              <a:rPr lang="de-DE" dirty="0" err="1" smtClean="0"/>
              <a:t>rdsload</a:t>
            </a:r>
            <a:endParaRPr lang="de-DE" dirty="0" smtClean="0"/>
          </a:p>
          <a:p>
            <a:r>
              <a:rPr lang="de-DE" dirty="0" smtClean="0">
                <a:solidFill>
                  <a:srgbClr val="FF0000"/>
                </a:solidFill>
              </a:rPr>
              <a:t>Übertragungsfunktion </a:t>
            </a:r>
            <a:r>
              <a:rPr lang="de-DE" dirty="0" err="1" smtClean="0">
                <a:solidFill>
                  <a:srgbClr val="FF0000"/>
                </a:solidFill>
              </a:rPr>
              <a:t>Vout</a:t>
            </a:r>
            <a:r>
              <a:rPr lang="de-DE" dirty="0" smtClean="0">
                <a:solidFill>
                  <a:srgbClr val="FF0000"/>
                </a:solidFill>
              </a:rPr>
              <a:t> (s) (mit </a:t>
            </a:r>
            <a:r>
              <a:rPr lang="de-DE" dirty="0" err="1" smtClean="0">
                <a:solidFill>
                  <a:srgbClr val="FF0000"/>
                </a:solidFill>
              </a:rPr>
              <a:t>Cout</a:t>
            </a:r>
            <a:r>
              <a:rPr lang="de-DE" dirty="0" smtClean="0">
                <a:solidFill>
                  <a:srgbClr val="FF0000"/>
                </a:solidFill>
              </a:rPr>
              <a:t>) (Tau = </a:t>
            </a:r>
            <a:r>
              <a:rPr lang="de-DE" dirty="0" err="1" smtClean="0">
                <a:solidFill>
                  <a:srgbClr val="FF0000"/>
                </a:solidFill>
              </a:rPr>
              <a:t>Cout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Rout</a:t>
            </a:r>
            <a:r>
              <a:rPr lang="de-DE" dirty="0" smtClean="0">
                <a:solidFill>
                  <a:srgbClr val="FF0000"/>
                </a:solidFill>
              </a:rPr>
              <a:t>)</a:t>
            </a:r>
            <a:endParaRPr lang="de-DE" dirty="0">
              <a:solidFill>
                <a:srgbClr val="FF0000"/>
              </a:solidFill>
            </a:endParaRPr>
          </a:p>
          <a:p>
            <a:r>
              <a:rPr lang="de-DE" b="1" dirty="0" err="1" smtClean="0"/>
              <a:t>Afb</a:t>
            </a:r>
            <a:r>
              <a:rPr lang="de-DE" b="1" dirty="0" smtClean="0"/>
              <a:t> </a:t>
            </a:r>
            <a:r>
              <a:rPr lang="de-DE" b="1" dirty="0"/>
              <a:t>mit </a:t>
            </a:r>
            <a:r>
              <a:rPr lang="de-DE" b="1" dirty="0" smtClean="0"/>
              <a:t>Beta</a:t>
            </a:r>
            <a:endParaRPr lang="de-DE" b="1" dirty="0"/>
          </a:p>
          <a:p>
            <a:r>
              <a:rPr lang="de-DE" dirty="0" err="1" smtClean="0"/>
              <a:t>TauFB</a:t>
            </a:r>
            <a:r>
              <a:rPr lang="de-DE" dirty="0" smtClean="0"/>
              <a:t> = </a:t>
            </a:r>
            <a:r>
              <a:rPr lang="de-DE" dirty="0" err="1" smtClean="0"/>
              <a:t>Cout</a:t>
            </a:r>
            <a:r>
              <a:rPr lang="de-DE" dirty="0" smtClean="0"/>
              <a:t>/Beta </a:t>
            </a:r>
            <a:r>
              <a:rPr lang="de-DE" dirty="0" err="1" smtClean="0"/>
              <a:t>gm</a:t>
            </a:r>
            <a:endParaRPr lang="de-DE" dirty="0" smtClean="0"/>
          </a:p>
          <a:p>
            <a:r>
              <a:rPr lang="de-DE" dirty="0" smtClean="0"/>
              <a:t>Schaltplan: Invertierender Verstärker:</a:t>
            </a:r>
            <a:endParaRPr lang="de-DE" dirty="0"/>
          </a:p>
          <a:p>
            <a:r>
              <a:rPr lang="de-DE" dirty="0"/>
              <a:t>Feedback mit R</a:t>
            </a:r>
          </a:p>
          <a:p>
            <a:r>
              <a:rPr lang="de-DE" dirty="0"/>
              <a:t>Feedback mit </a:t>
            </a:r>
            <a:r>
              <a:rPr lang="de-DE" dirty="0" smtClean="0"/>
              <a:t>C</a:t>
            </a:r>
          </a:p>
          <a:p>
            <a:r>
              <a:rPr lang="de-DE" dirty="0" smtClean="0"/>
              <a:t>Nachteil der Schaltung mit Widerständen – Arbeitspunkt Vin zu niedrig für </a:t>
            </a:r>
            <a:r>
              <a:rPr lang="de-DE" dirty="0" err="1" smtClean="0"/>
              <a:t>Rin</a:t>
            </a:r>
            <a:r>
              <a:rPr lang="de-DE" dirty="0" smtClean="0"/>
              <a:t> &lt;&lt; </a:t>
            </a:r>
            <a:r>
              <a:rPr lang="de-DE" dirty="0" err="1" smtClean="0"/>
              <a:t>Rout</a:t>
            </a:r>
            <a:endParaRPr lang="de-DE" dirty="0"/>
          </a:p>
          <a:p>
            <a:endParaRPr lang="de-DE" dirty="0"/>
          </a:p>
          <a:p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51385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Vorlesung </a:t>
            </a:r>
            <a:r>
              <a:rPr lang="de-DE" dirty="0" smtClean="0"/>
              <a:t>7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337050"/>
          </a:xfrm>
        </p:spPr>
        <p:txBody>
          <a:bodyPr/>
          <a:lstStyle/>
          <a:p>
            <a:r>
              <a:rPr lang="de-DE" b="1" dirty="0" smtClean="0"/>
              <a:t>Spannungsverstärker mit Stromquelle</a:t>
            </a:r>
          </a:p>
          <a:p>
            <a:r>
              <a:rPr lang="de-DE" dirty="0" smtClean="0"/>
              <a:t>Wie würden </a:t>
            </a:r>
            <a:r>
              <a:rPr lang="de-DE" dirty="0"/>
              <a:t>Sie </a:t>
            </a:r>
            <a:r>
              <a:rPr lang="de-DE" dirty="0" smtClean="0"/>
              <a:t>den Eingangstransistoren </a:t>
            </a:r>
            <a:r>
              <a:rPr lang="de-DE" b="1" dirty="0" smtClean="0"/>
              <a:t>dimensionieren</a:t>
            </a:r>
            <a:r>
              <a:rPr lang="de-DE" dirty="0" smtClean="0"/>
              <a:t>?</a:t>
            </a:r>
          </a:p>
          <a:p>
            <a:r>
              <a:rPr lang="de-DE" dirty="0" err="1" smtClean="0"/>
              <a:t>Ibias</a:t>
            </a:r>
            <a:r>
              <a:rPr lang="de-DE" dirty="0" smtClean="0"/>
              <a:t> festlegen, </a:t>
            </a:r>
            <a:r>
              <a:rPr lang="de-DE" dirty="0" err="1" smtClean="0"/>
              <a:t>Lnmos</a:t>
            </a:r>
            <a:r>
              <a:rPr lang="de-DE" dirty="0" smtClean="0"/>
              <a:t> = m* (3*) </a:t>
            </a:r>
            <a:r>
              <a:rPr lang="de-DE" dirty="0" err="1" smtClean="0"/>
              <a:t>Lmin</a:t>
            </a:r>
            <a:r>
              <a:rPr lang="de-DE" dirty="0" smtClean="0"/>
              <a:t>, </a:t>
            </a:r>
            <a:r>
              <a:rPr lang="de-DE" dirty="0" err="1" smtClean="0"/>
              <a:t>Vdssat</a:t>
            </a:r>
            <a:r>
              <a:rPr lang="de-DE" dirty="0" smtClean="0"/>
              <a:t> = 100mV, W wird gerechnet/simuliert </a:t>
            </a:r>
            <a:endParaRPr lang="de-DE" dirty="0"/>
          </a:p>
          <a:p>
            <a:r>
              <a:rPr lang="de-DE" dirty="0" smtClean="0"/>
              <a:t>Berechnen Sie typische </a:t>
            </a:r>
            <a:r>
              <a:rPr lang="de-DE" dirty="0" smtClean="0"/>
              <a:t>Verstärkung?</a:t>
            </a:r>
            <a:endParaRPr lang="de-DE" dirty="0" smtClean="0"/>
          </a:p>
          <a:p>
            <a:r>
              <a:rPr lang="de-DE" dirty="0" smtClean="0"/>
              <a:t>Antwort: Für </a:t>
            </a:r>
            <a:r>
              <a:rPr lang="de-DE" dirty="0"/>
              <a:t>schwache Inversion gilt: </a:t>
            </a:r>
            <a:r>
              <a:rPr lang="de-DE" dirty="0" err="1"/>
              <a:t>gm</a:t>
            </a:r>
            <a:r>
              <a:rPr lang="de-DE" dirty="0"/>
              <a:t> = </a:t>
            </a:r>
            <a:r>
              <a:rPr lang="de-DE" dirty="0" err="1"/>
              <a:t>Ids</a:t>
            </a:r>
            <a:r>
              <a:rPr lang="de-DE" dirty="0"/>
              <a:t>/</a:t>
            </a:r>
            <a:r>
              <a:rPr lang="de-DE" dirty="0" err="1"/>
              <a:t>nUt</a:t>
            </a:r>
            <a:r>
              <a:rPr lang="de-DE" dirty="0"/>
              <a:t> (1mSi)</a:t>
            </a:r>
          </a:p>
          <a:p>
            <a:r>
              <a:rPr lang="de-DE" dirty="0" err="1"/>
              <a:t>Rds</a:t>
            </a:r>
            <a:r>
              <a:rPr lang="de-DE" dirty="0"/>
              <a:t> ~ Esat L / </a:t>
            </a:r>
            <a:r>
              <a:rPr lang="de-DE" dirty="0" err="1"/>
              <a:t>Ids</a:t>
            </a:r>
            <a:r>
              <a:rPr lang="de-DE" dirty="0"/>
              <a:t> mit Esat (NMOS) ~ 2.4V</a:t>
            </a:r>
          </a:p>
          <a:p>
            <a:r>
              <a:rPr lang="de-DE" dirty="0"/>
              <a:t>A = - Esat L / </a:t>
            </a:r>
            <a:r>
              <a:rPr lang="de-DE" dirty="0" err="1"/>
              <a:t>Ids</a:t>
            </a:r>
            <a:r>
              <a:rPr lang="de-DE" dirty="0"/>
              <a:t> * </a:t>
            </a:r>
            <a:r>
              <a:rPr lang="de-DE" dirty="0" err="1"/>
              <a:t>Ids</a:t>
            </a:r>
            <a:r>
              <a:rPr lang="de-DE" dirty="0"/>
              <a:t>/</a:t>
            </a:r>
            <a:r>
              <a:rPr lang="de-DE" dirty="0" err="1"/>
              <a:t>nUt</a:t>
            </a:r>
            <a:r>
              <a:rPr lang="de-DE" dirty="0"/>
              <a:t> = m*</a:t>
            </a:r>
            <a:r>
              <a:rPr lang="de-DE" dirty="0" err="1"/>
              <a:t>Lmin</a:t>
            </a:r>
            <a:r>
              <a:rPr lang="de-DE" dirty="0"/>
              <a:t> * Esat/</a:t>
            </a:r>
            <a:r>
              <a:rPr lang="de-DE" dirty="0" err="1"/>
              <a:t>nUT</a:t>
            </a:r>
            <a:r>
              <a:rPr lang="de-DE" dirty="0"/>
              <a:t> ~ m * 4 ~ 12 (</a:t>
            </a:r>
            <a:r>
              <a:rPr lang="de-DE" dirty="0" err="1"/>
              <a:t>Lmin</a:t>
            </a:r>
            <a:r>
              <a:rPr lang="de-DE" dirty="0"/>
              <a:t> = </a:t>
            </a:r>
            <a:r>
              <a:rPr lang="de-DE" dirty="0" smtClean="0"/>
              <a:t>65nm)</a:t>
            </a:r>
          </a:p>
          <a:p>
            <a:r>
              <a:rPr lang="de-DE" dirty="0" smtClean="0"/>
              <a:t>Welche Nachteile hat der einfache Spannungsverstärker? </a:t>
            </a:r>
            <a:r>
              <a:rPr lang="de-DE" dirty="0" smtClean="0"/>
              <a:t>(Antwort: Niedrige </a:t>
            </a:r>
            <a:r>
              <a:rPr lang="de-DE" dirty="0" smtClean="0"/>
              <a:t>Verstärkung)</a:t>
            </a:r>
          </a:p>
          <a:p>
            <a:endParaRPr lang="de-DE" dirty="0"/>
          </a:p>
          <a:p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76561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Vorlesung </a:t>
            </a:r>
            <a:r>
              <a:rPr lang="de-DE" dirty="0" smtClean="0"/>
              <a:t>7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337050"/>
          </a:xfrm>
        </p:spPr>
        <p:txBody>
          <a:bodyPr/>
          <a:lstStyle/>
          <a:p>
            <a:r>
              <a:rPr lang="de-DE" b="1" dirty="0"/>
              <a:t>Verstärker mit </a:t>
            </a:r>
            <a:r>
              <a:rPr lang="de-DE" b="1" dirty="0" err="1"/>
              <a:t>Kaskode</a:t>
            </a:r>
            <a:endParaRPr lang="de-DE" b="1" dirty="0"/>
          </a:p>
          <a:p>
            <a:r>
              <a:rPr lang="de-DE" dirty="0" smtClean="0"/>
              <a:t>Schaltung</a:t>
            </a:r>
          </a:p>
          <a:p>
            <a:r>
              <a:rPr lang="de-DE" dirty="0" smtClean="0"/>
              <a:t>Wie groß ist ungefähr die </a:t>
            </a:r>
            <a:r>
              <a:rPr lang="de-DE" dirty="0" smtClean="0"/>
              <a:t>Verstärkung?</a:t>
            </a:r>
            <a:endParaRPr lang="de-DE" dirty="0" smtClean="0"/>
          </a:p>
          <a:p>
            <a:r>
              <a:rPr lang="de-DE" dirty="0" smtClean="0"/>
              <a:t>Antwort: A </a:t>
            </a:r>
            <a:r>
              <a:rPr lang="de-DE" dirty="0"/>
              <a:t>= - </a:t>
            </a:r>
            <a:r>
              <a:rPr lang="de-DE" dirty="0" err="1" smtClean="0"/>
              <a:t>gm</a:t>
            </a:r>
            <a:r>
              <a:rPr lang="de-DE" dirty="0" smtClean="0"/>
              <a:t> * </a:t>
            </a:r>
            <a:r>
              <a:rPr lang="de-DE" dirty="0" err="1" smtClean="0"/>
              <a:t>Rout</a:t>
            </a:r>
            <a:endParaRPr lang="de-DE" dirty="0"/>
          </a:p>
          <a:p>
            <a:r>
              <a:rPr lang="de-DE" dirty="0" err="1"/>
              <a:t>Rout</a:t>
            </a:r>
            <a:r>
              <a:rPr lang="de-DE" dirty="0"/>
              <a:t> = </a:t>
            </a:r>
            <a:r>
              <a:rPr lang="de-DE" dirty="0" err="1"/>
              <a:t>gm</a:t>
            </a:r>
            <a:r>
              <a:rPr lang="de-DE" dirty="0"/>
              <a:t> </a:t>
            </a:r>
            <a:r>
              <a:rPr lang="de-DE" dirty="0" err="1"/>
              <a:t>rds_load</a:t>
            </a:r>
            <a:r>
              <a:rPr lang="de-DE" dirty="0"/>
              <a:t> || (</a:t>
            </a:r>
            <a:r>
              <a:rPr lang="de-DE" dirty="0" err="1"/>
              <a:t>gm_casc</a:t>
            </a:r>
            <a:r>
              <a:rPr lang="de-DE" dirty="0"/>
              <a:t> * </a:t>
            </a:r>
            <a:r>
              <a:rPr lang="de-DE" dirty="0" err="1"/>
              <a:t>rds_casc</a:t>
            </a:r>
            <a:r>
              <a:rPr lang="de-DE" dirty="0"/>
              <a:t> * </a:t>
            </a:r>
            <a:r>
              <a:rPr lang="de-DE" dirty="0" err="1"/>
              <a:t>rds</a:t>
            </a:r>
            <a:r>
              <a:rPr lang="de-DE" dirty="0" smtClean="0"/>
              <a:t>)</a:t>
            </a:r>
          </a:p>
          <a:p>
            <a:r>
              <a:rPr lang="de-DE" dirty="0" smtClean="0"/>
              <a:t>AC-Übertragungsfunktion </a:t>
            </a:r>
            <a:r>
              <a:rPr lang="de-DE" dirty="0" smtClean="0"/>
              <a:t>Vergleich (Bode Plots): Verstärker mit </a:t>
            </a:r>
            <a:r>
              <a:rPr lang="de-DE" dirty="0" err="1"/>
              <a:t>Kaskode</a:t>
            </a:r>
            <a:r>
              <a:rPr lang="de-DE" dirty="0"/>
              <a:t>, </a:t>
            </a:r>
            <a:r>
              <a:rPr lang="de-DE" dirty="0" smtClean="0"/>
              <a:t>Verstärker ohne </a:t>
            </a:r>
            <a:r>
              <a:rPr lang="de-DE" dirty="0" err="1" smtClean="0"/>
              <a:t>Kaskode</a:t>
            </a:r>
            <a:endParaRPr lang="de-DE" dirty="0" smtClean="0"/>
          </a:p>
          <a:p>
            <a:r>
              <a:rPr lang="de-DE" dirty="0">
                <a:solidFill>
                  <a:srgbClr val="FF0000"/>
                </a:solidFill>
              </a:rPr>
              <a:t>Gefaltete </a:t>
            </a:r>
            <a:r>
              <a:rPr lang="de-DE" dirty="0" err="1" smtClean="0">
                <a:solidFill>
                  <a:srgbClr val="FF0000"/>
                </a:solidFill>
              </a:rPr>
              <a:t>Kaskode</a:t>
            </a:r>
            <a:r>
              <a:rPr lang="de-DE" dirty="0" smtClean="0">
                <a:solidFill>
                  <a:srgbClr val="FF0000"/>
                </a:solidFill>
              </a:rPr>
              <a:t> - Schaltung</a:t>
            </a:r>
            <a:endParaRPr lang="de-DE" dirty="0">
              <a:solidFill>
                <a:srgbClr val="FF0000"/>
              </a:solidFill>
            </a:endParaRPr>
          </a:p>
          <a:p>
            <a:r>
              <a:rPr lang="de-DE" dirty="0">
                <a:solidFill>
                  <a:srgbClr val="FF0000"/>
                </a:solidFill>
              </a:rPr>
              <a:t>DC </a:t>
            </a:r>
            <a:r>
              <a:rPr lang="de-DE" dirty="0" smtClean="0">
                <a:solidFill>
                  <a:srgbClr val="FF0000"/>
                </a:solidFill>
              </a:rPr>
              <a:t>Ströme?</a:t>
            </a:r>
            <a:endParaRPr lang="de-DE" dirty="0" smtClean="0">
              <a:solidFill>
                <a:srgbClr val="FF0000"/>
              </a:solidFill>
            </a:endParaRPr>
          </a:p>
          <a:p>
            <a:r>
              <a:rPr lang="de-DE" dirty="0" smtClean="0">
                <a:solidFill>
                  <a:srgbClr val="FF0000"/>
                </a:solidFill>
              </a:rPr>
              <a:t>Maximale Signalamplitude am </a:t>
            </a:r>
            <a:r>
              <a:rPr lang="de-DE" dirty="0" smtClean="0">
                <a:solidFill>
                  <a:srgbClr val="FF0000"/>
                </a:solidFill>
              </a:rPr>
              <a:t>Ausgang? </a:t>
            </a:r>
            <a:endParaRPr lang="de-DE" dirty="0">
              <a:solidFill>
                <a:srgbClr val="FF0000"/>
              </a:solidFill>
            </a:endParaRPr>
          </a:p>
          <a:p>
            <a:r>
              <a:rPr lang="de-DE" dirty="0" smtClean="0">
                <a:solidFill>
                  <a:srgbClr val="FF0000"/>
                </a:solidFill>
              </a:rPr>
              <a:t>Stromspiegel mit </a:t>
            </a:r>
            <a:r>
              <a:rPr lang="de-DE" dirty="0" err="1" smtClean="0">
                <a:solidFill>
                  <a:srgbClr val="FF0000"/>
                </a:solidFill>
              </a:rPr>
              <a:t>Kaskode</a:t>
            </a:r>
            <a:r>
              <a:rPr lang="de-DE" dirty="0" smtClean="0">
                <a:solidFill>
                  <a:srgbClr val="FF0000"/>
                </a:solidFill>
              </a:rPr>
              <a:t> – zeichnen Sie die drei </a:t>
            </a:r>
            <a:r>
              <a:rPr lang="de-DE" dirty="0" smtClean="0">
                <a:solidFill>
                  <a:srgbClr val="FF0000"/>
                </a:solidFill>
              </a:rPr>
              <a:t>Schaltungen</a:t>
            </a:r>
            <a:endParaRPr lang="de-DE" dirty="0">
              <a:solidFill>
                <a:srgbClr val="FF0000"/>
              </a:solidFill>
            </a:endParaRP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86181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Grundlagen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108450"/>
          </a:xfrm>
        </p:spPr>
        <p:txBody>
          <a:bodyPr/>
          <a:lstStyle/>
          <a:p>
            <a:r>
              <a:rPr lang="de-DE" dirty="0" smtClean="0"/>
              <a:t>Einheiten</a:t>
            </a:r>
            <a:r>
              <a:rPr lang="de-DE" dirty="0" smtClean="0"/>
              <a:t>: z.B. Ladung (Elementarladung 1.6e-19C), </a:t>
            </a:r>
            <a:r>
              <a:rPr lang="de-DE" dirty="0"/>
              <a:t>K</a:t>
            </a:r>
            <a:r>
              <a:rPr lang="de-DE" dirty="0" smtClean="0"/>
              <a:t>apazität, Induktivität</a:t>
            </a:r>
          </a:p>
          <a:p>
            <a:r>
              <a:rPr lang="de-DE" b="1" dirty="0" smtClean="0"/>
              <a:t>Komplexe Impedanzen</a:t>
            </a:r>
          </a:p>
          <a:p>
            <a:r>
              <a:rPr lang="de-DE" dirty="0" smtClean="0"/>
              <a:t>ZC = 1/</a:t>
            </a:r>
            <a:r>
              <a:rPr lang="de-DE" dirty="0" err="1" smtClean="0"/>
              <a:t>sC</a:t>
            </a:r>
            <a:r>
              <a:rPr lang="de-DE" dirty="0" smtClean="0"/>
              <a:t> (s = i Omega)</a:t>
            </a:r>
          </a:p>
          <a:p>
            <a:r>
              <a:rPr lang="de-DE" dirty="0" smtClean="0"/>
              <a:t>ZL = </a:t>
            </a:r>
            <a:r>
              <a:rPr lang="de-DE" dirty="0" err="1" smtClean="0"/>
              <a:t>sL</a:t>
            </a:r>
            <a:endParaRPr lang="de-DE" dirty="0" smtClean="0"/>
          </a:p>
          <a:p>
            <a:r>
              <a:rPr lang="de-DE" b="1" dirty="0" smtClean="0"/>
              <a:t>Formeln:</a:t>
            </a:r>
          </a:p>
          <a:p>
            <a:r>
              <a:rPr lang="de-DE" dirty="0" smtClean="0"/>
              <a:t>Spannungsteiler </a:t>
            </a:r>
            <a:r>
              <a:rPr lang="de-DE" dirty="0" err="1" smtClean="0"/>
              <a:t>Vout</a:t>
            </a:r>
            <a:r>
              <a:rPr lang="de-DE" dirty="0" smtClean="0"/>
              <a:t> = R1/(R1+R2)Vin</a:t>
            </a:r>
            <a:endParaRPr lang="de-DE" dirty="0"/>
          </a:p>
          <a:p>
            <a:r>
              <a:rPr lang="de-DE" dirty="0" smtClean="0"/>
              <a:t>Stromteiler</a:t>
            </a:r>
          </a:p>
          <a:p>
            <a:r>
              <a:rPr lang="de-DE" dirty="0" smtClean="0"/>
              <a:t>Reihenschaltung </a:t>
            </a:r>
            <a:r>
              <a:rPr lang="de-DE" dirty="0" err="1" smtClean="0"/>
              <a:t>Req</a:t>
            </a:r>
            <a:r>
              <a:rPr lang="de-DE" dirty="0" smtClean="0"/>
              <a:t> = R1 + R2, 100 + 1 ~ 100</a:t>
            </a:r>
          </a:p>
          <a:p>
            <a:r>
              <a:rPr lang="de-DE" dirty="0" smtClean="0"/>
              <a:t>Parallelschaltung </a:t>
            </a:r>
            <a:r>
              <a:rPr lang="de-DE" dirty="0" err="1" smtClean="0"/>
              <a:t>Req</a:t>
            </a:r>
            <a:r>
              <a:rPr lang="de-DE" dirty="0" smtClean="0"/>
              <a:t> = R1R2/(R1+R2), 100 || 1 ~ 1</a:t>
            </a:r>
          </a:p>
          <a:p>
            <a:r>
              <a:rPr lang="de-DE" b="1" dirty="0"/>
              <a:t>Einige </a:t>
            </a:r>
            <a:r>
              <a:rPr lang="de-DE" b="1" dirty="0" smtClean="0"/>
              <a:t>Größen und Formeln:</a:t>
            </a:r>
          </a:p>
          <a:p>
            <a:r>
              <a:rPr lang="de-DE" dirty="0" smtClean="0"/>
              <a:t>Platenkondensator C = A Epsilon/t</a:t>
            </a:r>
          </a:p>
          <a:p>
            <a:r>
              <a:rPr lang="de-DE" dirty="0" smtClean="0"/>
              <a:t>Thermische Spannung UT = </a:t>
            </a:r>
            <a:r>
              <a:rPr lang="de-DE" dirty="0" err="1" smtClean="0"/>
              <a:t>kT</a:t>
            </a:r>
            <a:r>
              <a:rPr lang="de-DE" dirty="0" smtClean="0"/>
              <a:t>/e = 25mV (Zimmertemperatur: 300K)</a:t>
            </a:r>
          </a:p>
          <a:p>
            <a:r>
              <a:rPr lang="de-DE" dirty="0" err="1" smtClean="0"/>
              <a:t>Transkonduktanz</a:t>
            </a:r>
            <a:r>
              <a:rPr lang="de-DE" dirty="0" smtClean="0"/>
              <a:t> in </a:t>
            </a:r>
            <a:r>
              <a:rPr lang="de-DE" dirty="0" smtClean="0"/>
              <a:t>schwacher </a:t>
            </a:r>
            <a:r>
              <a:rPr lang="de-DE" dirty="0" smtClean="0"/>
              <a:t>Inversion: </a:t>
            </a:r>
            <a:r>
              <a:rPr lang="de-DE" dirty="0" err="1" smtClean="0"/>
              <a:t>gm</a:t>
            </a:r>
            <a:r>
              <a:rPr lang="de-DE" dirty="0" smtClean="0"/>
              <a:t> = I/</a:t>
            </a:r>
            <a:r>
              <a:rPr lang="de-DE" dirty="0" err="1" smtClean="0"/>
              <a:t>nUt</a:t>
            </a:r>
            <a:r>
              <a:rPr lang="de-DE" dirty="0" smtClean="0"/>
              <a:t> </a:t>
            </a:r>
          </a:p>
          <a:p>
            <a:r>
              <a:rPr lang="de-DE" dirty="0" smtClean="0"/>
              <a:t>Typische </a:t>
            </a:r>
            <a:r>
              <a:rPr lang="de-DE" dirty="0" err="1" smtClean="0"/>
              <a:t>Schwellespannung</a:t>
            </a:r>
            <a:r>
              <a:rPr lang="de-DE" dirty="0" smtClean="0"/>
              <a:t> </a:t>
            </a:r>
            <a:r>
              <a:rPr lang="de-DE" dirty="0" err="1" smtClean="0"/>
              <a:t>Vth</a:t>
            </a:r>
            <a:r>
              <a:rPr lang="de-DE" dirty="0" smtClean="0"/>
              <a:t> = 0.4V </a:t>
            </a:r>
          </a:p>
          <a:p>
            <a:r>
              <a:rPr lang="de-DE" dirty="0" smtClean="0"/>
              <a:t>Einige Akronyme: FET, MOS, CMOS, NMOS, PMOS, BJT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181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Vorlesung </a:t>
            </a:r>
            <a:r>
              <a:rPr lang="de-DE" dirty="0" smtClean="0"/>
              <a:t>8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337050"/>
          </a:xfrm>
        </p:spPr>
        <p:txBody>
          <a:bodyPr/>
          <a:lstStyle/>
          <a:p>
            <a:r>
              <a:rPr lang="de-DE" b="1" dirty="0" smtClean="0"/>
              <a:t>Symmetrischer Differenzverstärker </a:t>
            </a:r>
            <a:r>
              <a:rPr lang="de-DE" dirty="0" smtClean="0"/>
              <a:t>mit Widerständen (Widerstand als Bias-Element)</a:t>
            </a:r>
          </a:p>
          <a:p>
            <a:r>
              <a:rPr lang="de-DE" dirty="0" smtClean="0"/>
              <a:t>Schaltung?</a:t>
            </a:r>
            <a:endParaRPr lang="de-DE" dirty="0" smtClean="0"/>
          </a:p>
          <a:p>
            <a:r>
              <a:rPr lang="de-DE" dirty="0" smtClean="0"/>
              <a:t>Schaltungen für die Berechnung vom </a:t>
            </a:r>
            <a:r>
              <a:rPr lang="de-DE" dirty="0" err="1" smtClean="0"/>
              <a:t>Adiff</a:t>
            </a:r>
            <a:r>
              <a:rPr lang="de-DE" dirty="0" smtClean="0"/>
              <a:t> (Differenzverstärkung) und </a:t>
            </a:r>
            <a:r>
              <a:rPr lang="de-DE" dirty="0" err="1" smtClean="0"/>
              <a:t>Acm</a:t>
            </a:r>
            <a:r>
              <a:rPr lang="de-DE" dirty="0" smtClean="0"/>
              <a:t> (Common Mode) (Gleichtaktverstärkung)</a:t>
            </a:r>
          </a:p>
          <a:p>
            <a:r>
              <a:rPr lang="de-DE" dirty="0" smtClean="0"/>
              <a:t>Definition CMRR (Common Mode </a:t>
            </a:r>
            <a:r>
              <a:rPr lang="de-DE" dirty="0" err="1" smtClean="0"/>
              <a:t>Rejection</a:t>
            </a:r>
            <a:r>
              <a:rPr lang="de-DE" dirty="0" smtClean="0"/>
              <a:t> Ratio) (Gleichtaktunterdrückung)</a:t>
            </a:r>
          </a:p>
          <a:p>
            <a:r>
              <a:rPr lang="de-DE" dirty="0" err="1" smtClean="0"/>
              <a:t>Adiff</a:t>
            </a:r>
            <a:r>
              <a:rPr lang="de-DE" dirty="0" smtClean="0"/>
              <a:t> = - </a:t>
            </a:r>
            <a:r>
              <a:rPr lang="de-DE" dirty="0" err="1" smtClean="0"/>
              <a:t>gm</a:t>
            </a:r>
            <a:r>
              <a:rPr lang="de-DE" dirty="0" smtClean="0"/>
              <a:t> </a:t>
            </a:r>
            <a:r>
              <a:rPr lang="de-DE" dirty="0" err="1" smtClean="0"/>
              <a:t>Rload</a:t>
            </a:r>
            <a:endParaRPr lang="de-DE" dirty="0"/>
          </a:p>
          <a:p>
            <a:r>
              <a:rPr lang="de-DE" dirty="0" err="1" smtClean="0"/>
              <a:t>Acm</a:t>
            </a:r>
            <a:r>
              <a:rPr lang="de-DE" dirty="0" smtClean="0"/>
              <a:t> = 0</a:t>
            </a:r>
          </a:p>
          <a:p>
            <a:r>
              <a:rPr lang="de-DE" dirty="0">
                <a:solidFill>
                  <a:srgbClr val="FF0000"/>
                </a:solidFill>
              </a:rPr>
              <a:t>Operationsverstärker mit </a:t>
            </a:r>
            <a:r>
              <a:rPr lang="de-DE" dirty="0" smtClean="0">
                <a:solidFill>
                  <a:srgbClr val="FF0000"/>
                </a:solidFill>
              </a:rPr>
              <a:t>Widerständen (Ein Ausgang wird benutzt)</a:t>
            </a:r>
            <a:endParaRPr lang="de-DE" dirty="0">
              <a:solidFill>
                <a:srgbClr val="FF0000"/>
              </a:solidFill>
            </a:endParaRPr>
          </a:p>
          <a:p>
            <a:r>
              <a:rPr lang="de-DE" dirty="0" err="1" smtClean="0">
                <a:solidFill>
                  <a:srgbClr val="FF0000"/>
                </a:solidFill>
              </a:rPr>
              <a:t>Adiff</a:t>
            </a:r>
            <a:r>
              <a:rPr lang="de-DE" dirty="0" smtClean="0">
                <a:solidFill>
                  <a:srgbClr val="FF0000"/>
                </a:solidFill>
              </a:rPr>
              <a:t> = ½ </a:t>
            </a:r>
            <a:r>
              <a:rPr lang="de-DE" dirty="0" err="1" smtClean="0">
                <a:solidFill>
                  <a:srgbClr val="FF0000"/>
                </a:solidFill>
              </a:rPr>
              <a:t>gm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Rload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endParaRPr lang="de-DE" dirty="0">
              <a:solidFill>
                <a:srgbClr val="FF0000"/>
              </a:solidFill>
            </a:endParaRPr>
          </a:p>
          <a:p>
            <a:r>
              <a:rPr lang="de-DE" dirty="0" err="1" smtClean="0">
                <a:solidFill>
                  <a:srgbClr val="FF0000"/>
                </a:solidFill>
              </a:rPr>
              <a:t>Acm</a:t>
            </a:r>
            <a:r>
              <a:rPr lang="de-DE" dirty="0" smtClean="0">
                <a:solidFill>
                  <a:srgbClr val="FF0000"/>
                </a:solidFill>
              </a:rPr>
              <a:t> = - </a:t>
            </a:r>
            <a:r>
              <a:rPr lang="de-DE" dirty="0" err="1" smtClean="0">
                <a:solidFill>
                  <a:srgbClr val="FF0000"/>
                </a:solidFill>
              </a:rPr>
              <a:t>gmRload</a:t>
            </a:r>
            <a:r>
              <a:rPr lang="de-DE" dirty="0" smtClean="0">
                <a:solidFill>
                  <a:srgbClr val="FF0000"/>
                </a:solidFill>
              </a:rPr>
              <a:t>/(1 + 2 </a:t>
            </a:r>
            <a:r>
              <a:rPr lang="de-DE" dirty="0" err="1" smtClean="0">
                <a:solidFill>
                  <a:srgbClr val="FF0000"/>
                </a:solidFill>
              </a:rPr>
              <a:t>gm</a:t>
            </a:r>
            <a:r>
              <a:rPr lang="de-DE" dirty="0" smtClean="0">
                <a:solidFill>
                  <a:srgbClr val="FF0000"/>
                </a:solidFill>
              </a:rPr>
              <a:t> R)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Ergebnis aus der Hilfsschaltung – der lineare Stromspannungswandler</a:t>
            </a:r>
            <a:endParaRPr lang="de-DE" dirty="0">
              <a:solidFill>
                <a:srgbClr val="FF0000"/>
              </a:solidFill>
            </a:endParaRPr>
          </a:p>
          <a:p>
            <a:r>
              <a:rPr lang="de-DE" dirty="0"/>
              <a:t>Operationsverstärker mit </a:t>
            </a:r>
            <a:r>
              <a:rPr lang="de-DE" dirty="0" smtClean="0"/>
              <a:t>Stromspiegel - Schaltung</a:t>
            </a:r>
            <a:endParaRPr lang="de-DE" dirty="0"/>
          </a:p>
          <a:p>
            <a:r>
              <a:rPr lang="de-DE" dirty="0" err="1" smtClean="0"/>
              <a:t>Adiff</a:t>
            </a:r>
            <a:r>
              <a:rPr lang="de-DE" dirty="0" smtClean="0"/>
              <a:t> = </a:t>
            </a:r>
            <a:r>
              <a:rPr lang="de-DE" dirty="0" err="1" smtClean="0"/>
              <a:t>Iout</a:t>
            </a:r>
            <a:r>
              <a:rPr lang="de-DE" dirty="0" smtClean="0"/>
              <a:t> </a:t>
            </a:r>
            <a:r>
              <a:rPr lang="de-DE" dirty="0" err="1" smtClean="0"/>
              <a:t>Rout</a:t>
            </a:r>
            <a:r>
              <a:rPr lang="de-DE" dirty="0" smtClean="0"/>
              <a:t>/</a:t>
            </a:r>
            <a:r>
              <a:rPr lang="de-DE" dirty="0" err="1" smtClean="0"/>
              <a:t>Vdiff</a:t>
            </a:r>
            <a:endParaRPr lang="de-DE" dirty="0" smtClean="0"/>
          </a:p>
          <a:p>
            <a:r>
              <a:rPr lang="de-DE" dirty="0" err="1" smtClean="0"/>
              <a:t>Iout</a:t>
            </a:r>
            <a:r>
              <a:rPr lang="de-DE" dirty="0" smtClean="0"/>
              <a:t> = </a:t>
            </a:r>
            <a:r>
              <a:rPr lang="de-DE" dirty="0" err="1" smtClean="0"/>
              <a:t>gm</a:t>
            </a:r>
            <a:r>
              <a:rPr lang="de-DE" dirty="0" smtClean="0"/>
              <a:t> </a:t>
            </a:r>
            <a:r>
              <a:rPr lang="de-DE" dirty="0" err="1" smtClean="0"/>
              <a:t>Vdiff</a:t>
            </a:r>
            <a:endParaRPr lang="de-DE" dirty="0" smtClean="0"/>
          </a:p>
          <a:p>
            <a:r>
              <a:rPr lang="de-DE" dirty="0" err="1" smtClean="0">
                <a:solidFill>
                  <a:srgbClr val="FF0000"/>
                </a:solidFill>
              </a:rPr>
              <a:t>Rout</a:t>
            </a:r>
            <a:r>
              <a:rPr lang="de-DE" dirty="0" smtClean="0">
                <a:solidFill>
                  <a:srgbClr val="FF0000"/>
                </a:solidFill>
              </a:rPr>
              <a:t> (Erklären sie ungefähr wie </a:t>
            </a:r>
            <a:r>
              <a:rPr lang="de-DE" dirty="0">
                <a:solidFill>
                  <a:srgbClr val="FF0000"/>
                </a:solidFill>
              </a:rPr>
              <a:t>man es </a:t>
            </a:r>
            <a:r>
              <a:rPr lang="de-DE" dirty="0" smtClean="0">
                <a:solidFill>
                  <a:srgbClr val="FF0000"/>
                </a:solidFill>
              </a:rPr>
              <a:t>rechnet)</a:t>
            </a:r>
          </a:p>
          <a:p>
            <a:r>
              <a:rPr lang="de-DE" dirty="0" err="1" smtClean="0"/>
              <a:t>Rout</a:t>
            </a:r>
            <a:r>
              <a:rPr lang="de-DE" dirty="0" smtClean="0"/>
              <a:t> = </a:t>
            </a:r>
            <a:r>
              <a:rPr lang="de-DE" dirty="0" err="1" smtClean="0"/>
              <a:t>rds</a:t>
            </a:r>
            <a:r>
              <a:rPr lang="de-DE" dirty="0" smtClean="0"/>
              <a:t> || </a:t>
            </a:r>
            <a:r>
              <a:rPr lang="de-DE" dirty="0" err="1" smtClean="0"/>
              <a:t>rdsM</a:t>
            </a:r>
            <a:endParaRPr lang="de-DE" dirty="0" smtClean="0"/>
          </a:p>
          <a:p>
            <a:r>
              <a:rPr lang="de-DE" dirty="0" err="1" smtClean="0"/>
              <a:t>Acm</a:t>
            </a:r>
            <a:r>
              <a:rPr lang="de-DE" dirty="0" smtClean="0"/>
              <a:t> = 0 (Warum?) (Stromspiegel)</a:t>
            </a:r>
          </a:p>
          <a:p>
            <a:endParaRPr lang="de-DE" dirty="0"/>
          </a:p>
          <a:p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11244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Vorlesung </a:t>
            </a:r>
            <a:r>
              <a:rPr lang="de-DE" dirty="0" smtClean="0"/>
              <a:t>9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337050"/>
          </a:xfrm>
        </p:spPr>
        <p:txBody>
          <a:bodyPr/>
          <a:lstStyle/>
          <a:p>
            <a:r>
              <a:rPr lang="de-DE" b="1" dirty="0" smtClean="0"/>
              <a:t>AC Schaltung eines Spannungsverstärkers </a:t>
            </a:r>
            <a:r>
              <a:rPr lang="de-DE" dirty="0" smtClean="0"/>
              <a:t>mit Stromquelle</a:t>
            </a:r>
            <a:endParaRPr lang="de-DE" dirty="0"/>
          </a:p>
          <a:p>
            <a:r>
              <a:rPr lang="de-DE" dirty="0" smtClean="0"/>
              <a:t>Wie groß ist etwa die dominante Zeitkonstante? </a:t>
            </a:r>
            <a:r>
              <a:rPr lang="de-DE" dirty="0" smtClean="0"/>
              <a:t>(A: </a:t>
            </a:r>
            <a:r>
              <a:rPr lang="de-DE" dirty="0" err="1" smtClean="0"/>
              <a:t>Rout</a:t>
            </a:r>
            <a:r>
              <a:rPr lang="de-DE" dirty="0" smtClean="0"/>
              <a:t> </a:t>
            </a:r>
            <a:r>
              <a:rPr lang="de-DE" dirty="0" err="1" smtClean="0"/>
              <a:t>Cout</a:t>
            </a:r>
            <a:r>
              <a:rPr lang="de-DE" dirty="0" smtClean="0"/>
              <a:t>)</a:t>
            </a:r>
          </a:p>
          <a:p>
            <a:r>
              <a:rPr lang="de-DE" dirty="0" smtClean="0"/>
              <a:t>Welchen Effekt hat </a:t>
            </a:r>
            <a:r>
              <a:rPr lang="de-DE" dirty="0" err="1" smtClean="0"/>
              <a:t>Cdg</a:t>
            </a:r>
            <a:r>
              <a:rPr lang="de-DE" dirty="0" smtClean="0"/>
              <a:t>?</a:t>
            </a:r>
          </a:p>
          <a:p>
            <a:r>
              <a:rPr lang="de-DE" dirty="0" smtClean="0"/>
              <a:t>Antwort: Nullstelle </a:t>
            </a:r>
            <a:r>
              <a:rPr lang="de-DE" dirty="0" err="1" smtClean="0"/>
              <a:t>Cdg</a:t>
            </a:r>
            <a:r>
              <a:rPr lang="de-DE" dirty="0" smtClean="0"/>
              <a:t>/</a:t>
            </a:r>
            <a:r>
              <a:rPr lang="de-DE" dirty="0" err="1" smtClean="0"/>
              <a:t>gm</a:t>
            </a:r>
            <a:endParaRPr lang="de-DE" dirty="0"/>
          </a:p>
          <a:p>
            <a:r>
              <a:rPr lang="de-DE" dirty="0"/>
              <a:t>O</a:t>
            </a:r>
            <a:r>
              <a:rPr lang="de-DE" dirty="0" smtClean="0"/>
              <a:t>perationsverstärker mit Stromspiegel und mit </a:t>
            </a:r>
            <a:r>
              <a:rPr lang="de-DE" dirty="0" err="1" smtClean="0"/>
              <a:t>Cout</a:t>
            </a:r>
            <a:r>
              <a:rPr lang="de-DE" dirty="0" smtClean="0"/>
              <a:t> am Ausgang</a:t>
            </a:r>
          </a:p>
          <a:p>
            <a:r>
              <a:rPr lang="de-DE" dirty="0" smtClean="0"/>
              <a:t>Wie groß ist etwa die dominante </a:t>
            </a:r>
            <a:r>
              <a:rPr lang="de-DE" dirty="0"/>
              <a:t>Zeitkonstante </a:t>
            </a:r>
            <a:r>
              <a:rPr lang="de-DE" dirty="0" smtClean="0"/>
              <a:t>(A: </a:t>
            </a:r>
            <a:r>
              <a:rPr lang="de-DE" dirty="0" err="1" smtClean="0"/>
              <a:t>Rout</a:t>
            </a:r>
            <a:r>
              <a:rPr lang="de-DE" dirty="0" smtClean="0"/>
              <a:t> </a:t>
            </a:r>
            <a:r>
              <a:rPr lang="de-DE" dirty="0" err="1"/>
              <a:t>Cout</a:t>
            </a:r>
            <a:r>
              <a:rPr lang="de-DE" dirty="0" smtClean="0"/>
              <a:t>)</a:t>
            </a:r>
          </a:p>
          <a:p>
            <a:r>
              <a:rPr lang="de-DE" dirty="0" smtClean="0"/>
              <a:t> Welche Zeitkonstante hat der Stromspiegel </a:t>
            </a:r>
            <a:r>
              <a:rPr lang="de-DE" dirty="0" smtClean="0"/>
              <a:t>(A: CM/</a:t>
            </a:r>
            <a:r>
              <a:rPr lang="de-DE" dirty="0" err="1" smtClean="0"/>
              <a:t>gmM</a:t>
            </a:r>
            <a:r>
              <a:rPr lang="de-DE" dirty="0" smtClean="0"/>
              <a:t>)</a:t>
            </a:r>
          </a:p>
          <a:p>
            <a:r>
              <a:rPr lang="de-DE" dirty="0"/>
              <a:t>Operationsverstärker mit </a:t>
            </a:r>
            <a:r>
              <a:rPr lang="de-DE" dirty="0" smtClean="0"/>
              <a:t>Stromspiegel, Schaltung, </a:t>
            </a:r>
            <a:r>
              <a:rPr lang="de-DE" dirty="0" err="1" smtClean="0"/>
              <a:t>Rout</a:t>
            </a:r>
            <a:r>
              <a:rPr lang="de-DE" dirty="0" smtClean="0"/>
              <a:t> (</a:t>
            </a:r>
            <a:r>
              <a:rPr lang="de-DE" dirty="0" err="1" smtClean="0"/>
              <a:t>rds</a:t>
            </a:r>
            <a:r>
              <a:rPr lang="de-DE" dirty="0" smtClean="0"/>
              <a:t>), Dynamikbereich ungefähr </a:t>
            </a:r>
            <a:r>
              <a:rPr lang="de-DE" dirty="0" smtClean="0"/>
              <a:t>(A: </a:t>
            </a:r>
            <a:r>
              <a:rPr lang="de-DE" dirty="0" err="1" smtClean="0"/>
              <a:t>Voutmax</a:t>
            </a:r>
            <a:r>
              <a:rPr lang="de-DE" dirty="0" smtClean="0"/>
              <a:t> </a:t>
            </a:r>
            <a:r>
              <a:rPr lang="de-DE" dirty="0" smtClean="0"/>
              <a:t>= VDD – </a:t>
            </a:r>
            <a:r>
              <a:rPr lang="de-DE" dirty="0" err="1" smtClean="0"/>
              <a:t>Vdssat</a:t>
            </a:r>
            <a:r>
              <a:rPr lang="de-DE" dirty="0" smtClean="0"/>
              <a:t>, </a:t>
            </a:r>
            <a:r>
              <a:rPr lang="de-DE" dirty="0" err="1" smtClean="0"/>
              <a:t>Voutmin</a:t>
            </a:r>
            <a:r>
              <a:rPr lang="de-DE" dirty="0" smtClean="0"/>
              <a:t> = Vin - </a:t>
            </a:r>
            <a:r>
              <a:rPr lang="de-DE" dirty="0" err="1" smtClean="0"/>
              <a:t>Vth</a:t>
            </a:r>
            <a:r>
              <a:rPr lang="de-DE" dirty="0" smtClean="0"/>
              <a:t>)</a:t>
            </a:r>
            <a:endParaRPr lang="de-DE" dirty="0"/>
          </a:p>
          <a:p>
            <a:r>
              <a:rPr lang="de-DE" dirty="0"/>
              <a:t>Operationsverstärker mit</a:t>
            </a:r>
            <a:r>
              <a:rPr lang="de-DE" dirty="0" smtClean="0"/>
              <a:t> </a:t>
            </a:r>
            <a:r>
              <a:rPr lang="de-DE" dirty="0"/>
              <a:t>Direkter </a:t>
            </a:r>
            <a:r>
              <a:rPr lang="de-DE" dirty="0" err="1" smtClean="0"/>
              <a:t>Kaskode</a:t>
            </a:r>
            <a:r>
              <a:rPr lang="de-DE" dirty="0" smtClean="0"/>
              <a:t>, </a:t>
            </a:r>
            <a:r>
              <a:rPr lang="de-DE" dirty="0" err="1" smtClean="0"/>
              <a:t>Rout</a:t>
            </a:r>
            <a:r>
              <a:rPr lang="de-DE" dirty="0" smtClean="0"/>
              <a:t> </a:t>
            </a:r>
            <a:r>
              <a:rPr lang="de-DE" dirty="0" smtClean="0"/>
              <a:t>(A: </a:t>
            </a:r>
            <a:r>
              <a:rPr lang="de-DE" dirty="0" err="1" smtClean="0"/>
              <a:t>rds</a:t>
            </a:r>
            <a:r>
              <a:rPr lang="de-DE" dirty="0" smtClean="0"/>
              <a:t> </a:t>
            </a:r>
            <a:r>
              <a:rPr lang="de-DE" dirty="0" smtClean="0"/>
              <a:t>* </a:t>
            </a:r>
            <a:r>
              <a:rPr lang="de-DE" dirty="0" err="1" smtClean="0"/>
              <a:t>gm_casc</a:t>
            </a:r>
            <a:r>
              <a:rPr lang="de-DE" dirty="0" smtClean="0"/>
              <a:t> </a:t>
            </a:r>
            <a:r>
              <a:rPr lang="de-DE" dirty="0" err="1" smtClean="0"/>
              <a:t>rds_casc</a:t>
            </a:r>
            <a:r>
              <a:rPr lang="de-DE" dirty="0" smtClean="0"/>
              <a:t>), Dynamikbereich ungefähr </a:t>
            </a:r>
            <a:r>
              <a:rPr lang="de-DE" dirty="0" smtClean="0"/>
              <a:t>(A: klein</a:t>
            </a:r>
            <a:r>
              <a:rPr lang="de-DE" dirty="0" smtClean="0"/>
              <a:t>)</a:t>
            </a:r>
            <a:endParaRPr lang="de-DE" dirty="0"/>
          </a:p>
          <a:p>
            <a:r>
              <a:rPr lang="de-DE" dirty="0" smtClean="0"/>
              <a:t>Symmetrischer Operationsverstärker, </a:t>
            </a:r>
            <a:r>
              <a:rPr lang="de-DE" dirty="0" err="1" smtClean="0"/>
              <a:t>Rout</a:t>
            </a:r>
            <a:r>
              <a:rPr lang="de-DE" dirty="0" smtClean="0"/>
              <a:t> (</a:t>
            </a:r>
            <a:r>
              <a:rPr lang="de-DE" dirty="0" err="1" smtClean="0"/>
              <a:t>rds</a:t>
            </a:r>
            <a:r>
              <a:rPr lang="de-DE" dirty="0" smtClean="0"/>
              <a:t>), </a:t>
            </a:r>
            <a:r>
              <a:rPr lang="de-DE" dirty="0"/>
              <a:t>Dynamikbereich </a:t>
            </a:r>
            <a:r>
              <a:rPr lang="de-DE" dirty="0" smtClean="0"/>
              <a:t>ungefähr (</a:t>
            </a:r>
            <a:r>
              <a:rPr lang="de-DE" dirty="0" err="1" smtClean="0"/>
              <a:t>Voutmax</a:t>
            </a:r>
            <a:r>
              <a:rPr lang="de-DE" dirty="0" smtClean="0"/>
              <a:t> = VDD – </a:t>
            </a:r>
            <a:r>
              <a:rPr lang="de-DE" dirty="0" err="1" smtClean="0"/>
              <a:t>Vdssat</a:t>
            </a:r>
            <a:r>
              <a:rPr lang="de-DE" dirty="0" smtClean="0"/>
              <a:t>, </a:t>
            </a:r>
            <a:r>
              <a:rPr lang="de-DE" dirty="0" err="1" smtClean="0"/>
              <a:t>Voutmin</a:t>
            </a:r>
            <a:r>
              <a:rPr lang="de-DE" dirty="0" smtClean="0"/>
              <a:t> = </a:t>
            </a:r>
            <a:r>
              <a:rPr lang="de-DE" dirty="0" err="1" smtClean="0"/>
              <a:t>Vdssat</a:t>
            </a:r>
            <a:r>
              <a:rPr lang="de-DE" dirty="0" smtClean="0"/>
              <a:t>)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4534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Vorlesung </a:t>
            </a:r>
            <a:r>
              <a:rPr lang="de-DE" dirty="0" smtClean="0"/>
              <a:t>10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175250"/>
          </a:xfrm>
        </p:spPr>
        <p:txBody>
          <a:bodyPr/>
          <a:lstStyle/>
          <a:p>
            <a:r>
              <a:rPr lang="de-DE" b="1" dirty="0"/>
              <a:t>Einstufiger </a:t>
            </a:r>
            <a:r>
              <a:rPr lang="de-DE" b="1" dirty="0" smtClean="0"/>
              <a:t>Verstärker mit kapazitiver Gegenkopplung</a:t>
            </a:r>
            <a:endParaRPr lang="de-DE" b="1" dirty="0"/>
          </a:p>
          <a:p>
            <a:r>
              <a:rPr lang="de-DE" dirty="0" err="1"/>
              <a:t>Tfb</a:t>
            </a:r>
            <a:r>
              <a:rPr lang="de-DE" dirty="0"/>
              <a:t> f(</a:t>
            </a:r>
            <a:r>
              <a:rPr lang="de-DE" dirty="0" err="1"/>
              <a:t>Cout</a:t>
            </a:r>
            <a:r>
              <a:rPr lang="de-DE" dirty="0"/>
              <a:t> </a:t>
            </a:r>
            <a:r>
              <a:rPr lang="de-DE" dirty="0" err="1"/>
              <a:t>Gm</a:t>
            </a:r>
            <a:r>
              <a:rPr lang="de-DE" dirty="0" smtClean="0"/>
              <a:t>) (</a:t>
            </a:r>
            <a:r>
              <a:rPr lang="de-DE" dirty="0" err="1" smtClean="0"/>
              <a:t>Tfb</a:t>
            </a:r>
            <a:r>
              <a:rPr lang="de-DE" dirty="0" smtClean="0"/>
              <a:t> = </a:t>
            </a:r>
            <a:r>
              <a:rPr lang="de-DE" dirty="0" err="1" smtClean="0"/>
              <a:t>Cout</a:t>
            </a:r>
            <a:r>
              <a:rPr lang="de-DE" dirty="0" smtClean="0"/>
              <a:t>/</a:t>
            </a:r>
            <a:r>
              <a:rPr lang="de-DE" dirty="0" err="1" smtClean="0"/>
              <a:t>gm</a:t>
            </a:r>
            <a:r>
              <a:rPr lang="de-DE" dirty="0" smtClean="0"/>
              <a:t>)</a:t>
            </a:r>
            <a:endParaRPr lang="de-DE" dirty="0"/>
          </a:p>
          <a:p>
            <a:r>
              <a:rPr lang="de-DE" dirty="0" smtClean="0"/>
              <a:t>Wie dimensioniert man die Schaltung für große </a:t>
            </a:r>
            <a:r>
              <a:rPr lang="de-DE" dirty="0" err="1" smtClean="0"/>
              <a:t>Cout</a:t>
            </a:r>
            <a:r>
              <a:rPr lang="de-DE" dirty="0" smtClean="0"/>
              <a:t> – alle Transistor-</a:t>
            </a:r>
            <a:r>
              <a:rPr lang="de-DE" dirty="0" err="1" smtClean="0"/>
              <a:t>Ws</a:t>
            </a:r>
            <a:r>
              <a:rPr lang="de-DE" dirty="0" smtClean="0"/>
              <a:t> werden vergrößert</a:t>
            </a:r>
            <a:endParaRPr lang="de-DE" dirty="0"/>
          </a:p>
          <a:p>
            <a:r>
              <a:rPr lang="de-DE" dirty="0" smtClean="0"/>
              <a:t>Welches Problem verursacht es – </a:t>
            </a:r>
            <a:r>
              <a:rPr lang="de-DE" dirty="0" err="1" smtClean="0"/>
              <a:t>Cin</a:t>
            </a:r>
            <a:r>
              <a:rPr lang="de-DE" dirty="0" smtClean="0"/>
              <a:t> wird zu groß, Beta klein, Schaltung langsamer.</a:t>
            </a:r>
            <a:endParaRPr lang="de-DE" dirty="0"/>
          </a:p>
          <a:p>
            <a:r>
              <a:rPr lang="de-DE" b="1" dirty="0" smtClean="0"/>
              <a:t>Source Follower - Schaltung</a:t>
            </a:r>
            <a:endParaRPr lang="de-DE" b="1" dirty="0"/>
          </a:p>
          <a:p>
            <a:r>
              <a:rPr lang="de-DE" dirty="0" err="1" smtClean="0"/>
              <a:t>Zin</a:t>
            </a:r>
            <a:r>
              <a:rPr lang="de-DE" dirty="0" smtClean="0"/>
              <a:t> = </a:t>
            </a:r>
            <a:r>
              <a:rPr lang="de-DE" dirty="0" err="1" smtClean="0"/>
              <a:t>Cgs</a:t>
            </a:r>
            <a:r>
              <a:rPr lang="de-DE" dirty="0" smtClean="0"/>
              <a:t> / </a:t>
            </a:r>
            <a:r>
              <a:rPr lang="de-DE" dirty="0" err="1" smtClean="0"/>
              <a:t>gm</a:t>
            </a:r>
            <a:r>
              <a:rPr lang="de-DE" dirty="0" smtClean="0"/>
              <a:t> </a:t>
            </a:r>
            <a:r>
              <a:rPr lang="de-DE" dirty="0" err="1" smtClean="0"/>
              <a:t>rds</a:t>
            </a:r>
            <a:endParaRPr lang="de-DE" dirty="0"/>
          </a:p>
          <a:p>
            <a:r>
              <a:rPr lang="de-DE" dirty="0" err="1" smtClean="0"/>
              <a:t>Rout</a:t>
            </a:r>
            <a:r>
              <a:rPr lang="de-DE" dirty="0" smtClean="0"/>
              <a:t> = 1/</a:t>
            </a:r>
            <a:r>
              <a:rPr lang="de-DE" dirty="0" err="1" smtClean="0"/>
              <a:t>gm</a:t>
            </a:r>
            <a:endParaRPr lang="de-DE" dirty="0"/>
          </a:p>
          <a:p>
            <a:r>
              <a:rPr lang="de-DE" dirty="0"/>
              <a:t>DC </a:t>
            </a:r>
            <a:r>
              <a:rPr lang="de-DE" dirty="0" smtClean="0"/>
              <a:t>Pegel (</a:t>
            </a:r>
            <a:r>
              <a:rPr lang="de-DE" dirty="0" err="1" smtClean="0"/>
              <a:t>Vout</a:t>
            </a:r>
            <a:r>
              <a:rPr lang="de-DE" dirty="0" smtClean="0"/>
              <a:t> um </a:t>
            </a:r>
            <a:r>
              <a:rPr lang="de-DE" dirty="0" err="1" smtClean="0"/>
              <a:t>Vth</a:t>
            </a:r>
            <a:r>
              <a:rPr lang="de-DE" dirty="0" smtClean="0"/>
              <a:t> + </a:t>
            </a:r>
            <a:r>
              <a:rPr lang="de-DE" dirty="0" err="1" smtClean="0"/>
              <a:t>Vdssat</a:t>
            </a:r>
            <a:r>
              <a:rPr lang="de-DE" dirty="0" smtClean="0"/>
              <a:t> niedriger/höher)</a:t>
            </a:r>
            <a:endParaRPr lang="de-DE" dirty="0"/>
          </a:p>
          <a:p>
            <a:r>
              <a:rPr lang="de-DE" b="1" dirty="0" smtClean="0"/>
              <a:t>Zweistufiger Verstärker mit SF, Schaltung</a:t>
            </a:r>
          </a:p>
          <a:p>
            <a:r>
              <a:rPr lang="de-DE" dirty="0" smtClean="0"/>
              <a:t>Beta A = gm1 Rout1 Beta</a:t>
            </a:r>
            <a:endParaRPr lang="de-DE" dirty="0"/>
          </a:p>
          <a:p>
            <a:r>
              <a:rPr lang="de-DE" dirty="0" smtClean="0"/>
              <a:t>Polstellen: T1 = Cout1 Rout1, T2 = </a:t>
            </a:r>
            <a:r>
              <a:rPr lang="de-DE" dirty="0" err="1" smtClean="0"/>
              <a:t>Cout</a:t>
            </a:r>
            <a:r>
              <a:rPr lang="de-DE" dirty="0" smtClean="0"/>
              <a:t>/gm2</a:t>
            </a:r>
            <a:endParaRPr lang="de-DE" dirty="0"/>
          </a:p>
          <a:p>
            <a:r>
              <a:rPr lang="de-DE" dirty="0" smtClean="0"/>
              <a:t>Crossover: T0 = Cout1/gm1</a:t>
            </a:r>
            <a:endParaRPr lang="de-DE" dirty="0"/>
          </a:p>
          <a:p>
            <a:r>
              <a:rPr lang="de-DE" dirty="0" smtClean="0"/>
              <a:t>Verstärker </a:t>
            </a:r>
            <a:r>
              <a:rPr lang="de-DE" dirty="0"/>
              <a:t>mit Common Source </a:t>
            </a:r>
            <a:r>
              <a:rPr lang="de-DE" dirty="0" smtClean="0"/>
              <a:t>Stufe, Schaltung</a:t>
            </a:r>
            <a:endParaRPr lang="de-DE" dirty="0"/>
          </a:p>
          <a:p>
            <a:r>
              <a:rPr lang="de-DE" dirty="0">
                <a:solidFill>
                  <a:srgbClr val="FF0000"/>
                </a:solidFill>
              </a:rPr>
              <a:t>Vergleich mit </a:t>
            </a:r>
            <a:r>
              <a:rPr lang="de-DE" dirty="0" smtClean="0">
                <a:solidFill>
                  <a:srgbClr val="FF0000"/>
                </a:solidFill>
              </a:rPr>
              <a:t>Integrator/ T1 = Rout1 Cdg2 Rout2 gm2; T2 = </a:t>
            </a:r>
            <a:r>
              <a:rPr lang="de-DE" dirty="0" err="1" smtClean="0">
                <a:solidFill>
                  <a:srgbClr val="FF0000"/>
                </a:solidFill>
              </a:rPr>
              <a:t>Cout</a:t>
            </a:r>
            <a:r>
              <a:rPr lang="de-DE" dirty="0" smtClean="0">
                <a:solidFill>
                  <a:srgbClr val="FF0000"/>
                </a:solidFill>
              </a:rPr>
              <a:t>/gm2</a:t>
            </a:r>
            <a:endParaRPr lang="de-DE" dirty="0">
              <a:solidFill>
                <a:srgbClr val="FF0000"/>
              </a:solidFill>
            </a:endParaRPr>
          </a:p>
          <a:p>
            <a:r>
              <a:rPr lang="de-DE" dirty="0" smtClean="0">
                <a:solidFill>
                  <a:srgbClr val="FF0000"/>
                </a:solidFill>
              </a:rPr>
              <a:t>Übertragungsfunktion</a:t>
            </a:r>
            <a:endParaRPr lang="de-DE" dirty="0">
              <a:solidFill>
                <a:srgbClr val="FF0000"/>
              </a:solidFill>
            </a:endParaRPr>
          </a:p>
          <a:p>
            <a:r>
              <a:rPr lang="de-DE" dirty="0"/>
              <a:t>Vergleich mit Common Source Bode </a:t>
            </a:r>
            <a:r>
              <a:rPr lang="de-DE" dirty="0" smtClean="0"/>
              <a:t>Plot</a:t>
            </a:r>
          </a:p>
          <a:p>
            <a:endParaRPr lang="de-DE" dirty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44520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Vorlesung </a:t>
            </a:r>
            <a:r>
              <a:rPr lang="de-DE" dirty="0" smtClean="0"/>
              <a:t>11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175250"/>
          </a:xfrm>
        </p:spPr>
        <p:txBody>
          <a:bodyPr/>
          <a:lstStyle/>
          <a:p>
            <a:r>
              <a:rPr lang="de-DE" dirty="0"/>
              <a:t>Skizieren Sie Layout eines Transistors</a:t>
            </a:r>
          </a:p>
          <a:p>
            <a:r>
              <a:rPr lang="de-DE" dirty="0"/>
              <a:t>Skizieren Sie die Dimensionen in Lambda</a:t>
            </a:r>
          </a:p>
          <a:p>
            <a:r>
              <a:rPr lang="de-DE" dirty="0"/>
              <a:t>Welche Layouts sind besser?</a:t>
            </a:r>
          </a:p>
          <a:p>
            <a:r>
              <a:rPr lang="de-DE" dirty="0"/>
              <a:t>Wie groß ist Sigma? Vs Fläche, Breite Länge</a:t>
            </a:r>
          </a:p>
          <a:p>
            <a:endParaRPr lang="de-DE" dirty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34650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Grundlagen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641850"/>
          </a:xfrm>
        </p:spPr>
        <p:txBody>
          <a:bodyPr/>
          <a:lstStyle/>
          <a:p>
            <a:r>
              <a:rPr lang="de-DE" b="1" dirty="0" smtClean="0"/>
              <a:t>Grundlegende Schaltungen</a:t>
            </a:r>
          </a:p>
          <a:p>
            <a:r>
              <a:rPr lang="de-DE" b="1" dirty="0" smtClean="0"/>
              <a:t>RC und CR Filter</a:t>
            </a:r>
          </a:p>
          <a:p>
            <a:r>
              <a:rPr lang="de-DE" dirty="0" smtClean="0"/>
              <a:t>RC: </a:t>
            </a:r>
            <a:r>
              <a:rPr lang="de-DE" dirty="0" err="1"/>
              <a:t>V</a:t>
            </a:r>
            <a:r>
              <a:rPr lang="de-DE" dirty="0" err="1" smtClean="0"/>
              <a:t>out</a:t>
            </a:r>
            <a:r>
              <a:rPr lang="de-DE" dirty="0" smtClean="0"/>
              <a:t> = Vin/(1+sRC) </a:t>
            </a:r>
          </a:p>
          <a:p>
            <a:r>
              <a:rPr lang="de-DE" dirty="0" smtClean="0"/>
              <a:t>CR: </a:t>
            </a:r>
            <a:r>
              <a:rPr lang="de-DE" dirty="0" err="1"/>
              <a:t>Vout</a:t>
            </a:r>
            <a:r>
              <a:rPr lang="de-DE" dirty="0"/>
              <a:t> = </a:t>
            </a:r>
            <a:r>
              <a:rPr lang="de-DE" dirty="0" smtClean="0"/>
              <a:t>Vin </a:t>
            </a:r>
            <a:r>
              <a:rPr lang="de-DE" dirty="0" err="1" smtClean="0"/>
              <a:t>sC</a:t>
            </a:r>
            <a:r>
              <a:rPr lang="de-DE" dirty="0" smtClean="0"/>
              <a:t>/(</a:t>
            </a:r>
            <a:r>
              <a:rPr lang="de-DE" dirty="0"/>
              <a:t>1+sRC) </a:t>
            </a:r>
          </a:p>
          <a:p>
            <a:r>
              <a:rPr lang="de-DE" dirty="0" smtClean="0"/>
              <a:t>Sprungantwort</a:t>
            </a:r>
            <a:r>
              <a:rPr lang="de-DE" dirty="0" smtClean="0"/>
              <a:t>, </a:t>
            </a:r>
            <a:r>
              <a:rPr lang="de-DE" dirty="0" err="1" smtClean="0"/>
              <a:t>Vout</a:t>
            </a:r>
            <a:r>
              <a:rPr lang="de-DE" dirty="0" smtClean="0"/>
              <a:t>(0+), </a:t>
            </a:r>
            <a:r>
              <a:rPr lang="de-DE" dirty="0" err="1" smtClean="0"/>
              <a:t>Vout</a:t>
            </a:r>
            <a:r>
              <a:rPr lang="de-DE" dirty="0" smtClean="0"/>
              <a:t>(unendlich), Tau (Zeitkonstante)</a:t>
            </a:r>
          </a:p>
          <a:p>
            <a:r>
              <a:rPr lang="de-DE" b="1" dirty="0" smtClean="0"/>
              <a:t>Schaltpläne:</a:t>
            </a:r>
          </a:p>
          <a:p>
            <a:r>
              <a:rPr lang="de-DE" dirty="0" smtClean="0"/>
              <a:t>Symbolische (generische) Schaltung mit Rückkopplung</a:t>
            </a:r>
          </a:p>
          <a:p>
            <a:r>
              <a:rPr lang="de-DE" dirty="0" smtClean="0"/>
              <a:t>Invertierender Verstärker mit Widerständen und einem </a:t>
            </a:r>
            <a:r>
              <a:rPr lang="de-DE" dirty="0" err="1" smtClean="0"/>
              <a:t>OpAmp</a:t>
            </a:r>
            <a:endParaRPr lang="de-DE" dirty="0" smtClean="0"/>
          </a:p>
          <a:p>
            <a:r>
              <a:rPr lang="de-DE" dirty="0"/>
              <a:t>Nichtinvertierender Verstärker </a:t>
            </a:r>
            <a:r>
              <a:rPr lang="de-DE" dirty="0"/>
              <a:t>mit Widerständen und einem </a:t>
            </a:r>
            <a:r>
              <a:rPr lang="de-DE" dirty="0" err="1" smtClean="0"/>
              <a:t>OpAmp</a:t>
            </a:r>
            <a:endParaRPr lang="de-DE" dirty="0" smtClean="0"/>
          </a:p>
          <a:p>
            <a:r>
              <a:rPr lang="de-DE" dirty="0" err="1" smtClean="0"/>
              <a:t>Gain</a:t>
            </a:r>
            <a:r>
              <a:rPr lang="de-DE" dirty="0" smtClean="0"/>
              <a:t>-Stage (aka Spannungsverstärker/Common-Source/</a:t>
            </a:r>
            <a:r>
              <a:rPr lang="de-DE" dirty="0" err="1" smtClean="0"/>
              <a:t>Sourceschaltung</a:t>
            </a:r>
            <a:r>
              <a:rPr lang="de-DE" dirty="0" smtClean="0"/>
              <a:t>)</a:t>
            </a:r>
          </a:p>
          <a:p>
            <a:r>
              <a:rPr lang="de-DE" dirty="0" err="1" smtClean="0"/>
              <a:t>Sourcefolger</a:t>
            </a:r>
            <a:r>
              <a:rPr lang="de-DE" dirty="0" smtClean="0"/>
              <a:t> </a:t>
            </a:r>
            <a:r>
              <a:rPr lang="de-DE" dirty="0" smtClean="0"/>
              <a:t>(aka Source-Follower</a:t>
            </a:r>
            <a:r>
              <a:rPr lang="de-DE" dirty="0" smtClean="0"/>
              <a:t>)</a:t>
            </a:r>
          </a:p>
          <a:p>
            <a:r>
              <a:rPr lang="de-DE" dirty="0" smtClean="0"/>
              <a:t>Stromspiegel</a:t>
            </a:r>
          </a:p>
          <a:p>
            <a:r>
              <a:rPr lang="de-DE" dirty="0" smtClean="0"/>
              <a:t>Symmetrischer Differenzverstärker mit </a:t>
            </a:r>
            <a:r>
              <a:rPr lang="de-DE" dirty="0" smtClean="0"/>
              <a:t>Widerständen</a:t>
            </a:r>
            <a:endParaRPr lang="de-DE" dirty="0" smtClean="0"/>
          </a:p>
          <a:p>
            <a:r>
              <a:rPr lang="de-DE" dirty="0" smtClean="0"/>
              <a:t>Einfacher Operationsverstärker mit Stromspiegel</a:t>
            </a:r>
          </a:p>
          <a:p>
            <a:r>
              <a:rPr lang="de-DE" dirty="0" smtClean="0"/>
              <a:t>An einem </a:t>
            </a:r>
            <a:r>
              <a:rPr lang="de-DE" dirty="0" smtClean="0"/>
              <a:t>Beispiel: </a:t>
            </a:r>
            <a:r>
              <a:rPr lang="de-DE" b="1" dirty="0" smtClean="0"/>
              <a:t>Unterschied Kleinsignal – Großsignalschaltung:</a:t>
            </a:r>
          </a:p>
          <a:p>
            <a:pPr lvl="1"/>
            <a:r>
              <a:rPr lang="de-DE" dirty="0" smtClean="0"/>
              <a:t>Konstante Stromquellen werden entfernt, Spannungsquellen Kurzgeschlossen</a:t>
            </a:r>
          </a:p>
          <a:p>
            <a:r>
              <a:rPr lang="de-DE" dirty="0" smtClean="0"/>
              <a:t>An </a:t>
            </a:r>
            <a:r>
              <a:rPr lang="de-DE" dirty="0" smtClean="0"/>
              <a:t>einem Beispiel: </a:t>
            </a:r>
            <a:r>
              <a:rPr lang="de-DE" b="1" dirty="0" smtClean="0"/>
              <a:t>Unterschied AC/DC Schaltung </a:t>
            </a:r>
            <a:r>
              <a:rPr lang="de-DE" dirty="0" smtClean="0"/>
              <a:t>C/L </a:t>
            </a:r>
            <a:r>
              <a:rPr lang="de-DE" dirty="0" smtClean="0"/>
              <a:t>werden entfernt/kurzgeschlossen</a:t>
            </a:r>
          </a:p>
          <a:p>
            <a:pPr lvl="1"/>
            <a:r>
              <a:rPr lang="de-DE" dirty="0" smtClean="0"/>
              <a:t>Schaltung für sehr hohe Frequenz (C werden kurzgeschlossen)  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7767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smtClean="0"/>
              <a:t>Teil 1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8365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Vorlesung </a:t>
            </a:r>
            <a:r>
              <a:rPr lang="de-DE" dirty="0" smtClean="0"/>
              <a:t>2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 smtClean="0"/>
              <a:t>Generische Schaltung mit Gegenkopplung (Single-</a:t>
            </a:r>
            <a:r>
              <a:rPr lang="de-DE" dirty="0" err="1" smtClean="0"/>
              <a:t>Ended</a:t>
            </a:r>
            <a:r>
              <a:rPr lang="de-DE" dirty="0"/>
              <a:t>-</a:t>
            </a:r>
            <a:r>
              <a:rPr lang="de-DE" dirty="0" smtClean="0"/>
              <a:t>Variante, Differenz-Variante)</a:t>
            </a:r>
          </a:p>
          <a:p>
            <a:r>
              <a:rPr lang="de-DE" b="1" dirty="0" smtClean="0"/>
              <a:t>Formel für die Verstärkung mit Gegenkopplung:</a:t>
            </a:r>
          </a:p>
          <a:p>
            <a:r>
              <a:rPr lang="de-DE" dirty="0" err="1" smtClean="0"/>
              <a:t>Afb</a:t>
            </a:r>
            <a:r>
              <a:rPr lang="de-DE" dirty="0" smtClean="0"/>
              <a:t> = (FF + Ain * </a:t>
            </a:r>
            <a:r>
              <a:rPr lang="de-DE" dirty="0" err="1" smtClean="0"/>
              <a:t>Aol</a:t>
            </a:r>
            <a:r>
              <a:rPr lang="de-DE" dirty="0" smtClean="0"/>
              <a:t>)/(1 + Beta </a:t>
            </a:r>
            <a:r>
              <a:rPr lang="de-DE" dirty="0" err="1" smtClean="0"/>
              <a:t>Aol</a:t>
            </a:r>
            <a:r>
              <a:rPr lang="de-DE" dirty="0" smtClean="0"/>
              <a:t>)</a:t>
            </a:r>
          </a:p>
          <a:p>
            <a:r>
              <a:rPr lang="de-DE" dirty="0" smtClean="0"/>
              <a:t>FF – </a:t>
            </a:r>
            <a:r>
              <a:rPr lang="de-DE" dirty="0" err="1" smtClean="0"/>
              <a:t>feed</a:t>
            </a:r>
            <a:r>
              <a:rPr lang="de-DE" dirty="0" smtClean="0"/>
              <a:t> </a:t>
            </a:r>
            <a:r>
              <a:rPr lang="de-DE" dirty="0" err="1" smtClean="0"/>
              <a:t>forward</a:t>
            </a:r>
            <a:r>
              <a:rPr lang="de-DE" dirty="0" smtClean="0"/>
              <a:t> (Vorwärtsverstärkung)</a:t>
            </a:r>
          </a:p>
          <a:p>
            <a:r>
              <a:rPr lang="de-DE" dirty="0" smtClean="0"/>
              <a:t>Ain – </a:t>
            </a:r>
            <a:r>
              <a:rPr lang="de-DE" dirty="0" err="1" smtClean="0"/>
              <a:t>input</a:t>
            </a:r>
            <a:r>
              <a:rPr lang="de-DE" dirty="0" smtClean="0"/>
              <a:t> </a:t>
            </a:r>
            <a:r>
              <a:rPr lang="de-DE" dirty="0" err="1" smtClean="0"/>
              <a:t>network</a:t>
            </a:r>
            <a:r>
              <a:rPr lang="de-DE" dirty="0" smtClean="0"/>
              <a:t> </a:t>
            </a:r>
            <a:r>
              <a:rPr lang="de-DE" dirty="0" err="1" smtClean="0"/>
              <a:t>gain</a:t>
            </a:r>
            <a:r>
              <a:rPr lang="de-DE" dirty="0" smtClean="0"/>
              <a:t> (Verstärkung im Eingangsnetz/</a:t>
            </a:r>
            <a:r>
              <a:rPr lang="de-DE" dirty="0" err="1" smtClean="0"/>
              <a:t>Addierer</a:t>
            </a:r>
            <a:r>
              <a:rPr lang="de-DE" dirty="0" smtClean="0"/>
              <a:t>)</a:t>
            </a:r>
          </a:p>
          <a:p>
            <a:r>
              <a:rPr lang="de-DE" dirty="0" err="1" smtClean="0"/>
              <a:t>Aol</a:t>
            </a:r>
            <a:r>
              <a:rPr lang="de-DE" dirty="0" smtClean="0"/>
              <a:t> – open </a:t>
            </a:r>
            <a:r>
              <a:rPr lang="de-DE" dirty="0" err="1" smtClean="0"/>
              <a:t>loop</a:t>
            </a:r>
            <a:r>
              <a:rPr lang="de-DE" dirty="0" smtClean="0"/>
              <a:t> </a:t>
            </a:r>
            <a:r>
              <a:rPr lang="de-DE" dirty="0" err="1" smtClean="0"/>
              <a:t>gain</a:t>
            </a:r>
            <a:r>
              <a:rPr lang="de-DE" dirty="0" smtClean="0"/>
              <a:t> (Leerlaufverstärkung)</a:t>
            </a:r>
          </a:p>
          <a:p>
            <a:r>
              <a:rPr lang="de-DE" dirty="0" smtClean="0"/>
              <a:t>Beta – </a:t>
            </a:r>
            <a:r>
              <a:rPr lang="de-DE" dirty="0" err="1" smtClean="0"/>
              <a:t>feedback</a:t>
            </a:r>
            <a:r>
              <a:rPr lang="de-DE" dirty="0" smtClean="0"/>
              <a:t> (Rückkopplung)</a:t>
            </a:r>
          </a:p>
          <a:p>
            <a:r>
              <a:rPr lang="de-DE" dirty="0" smtClean="0"/>
              <a:t>Beta*</a:t>
            </a:r>
            <a:r>
              <a:rPr lang="de-DE" dirty="0" err="1" smtClean="0"/>
              <a:t>Aol</a:t>
            </a:r>
            <a:r>
              <a:rPr lang="de-DE" dirty="0"/>
              <a:t> </a:t>
            </a:r>
            <a:r>
              <a:rPr lang="de-DE" dirty="0" smtClean="0"/>
              <a:t>- Schleifenverstärkung</a:t>
            </a:r>
          </a:p>
          <a:p>
            <a:r>
              <a:rPr lang="de-DE" b="1" dirty="0" smtClean="0"/>
              <a:t>Beispiel Invertierender Verstärker mit einem </a:t>
            </a:r>
            <a:r>
              <a:rPr lang="de-DE" b="1" dirty="0" err="1" smtClean="0"/>
              <a:t>Opamp</a:t>
            </a:r>
            <a:endParaRPr lang="de-DE" b="1" dirty="0" smtClean="0"/>
          </a:p>
          <a:p>
            <a:r>
              <a:rPr lang="de-DE" dirty="0" err="1" smtClean="0"/>
              <a:t>Afb</a:t>
            </a:r>
            <a:r>
              <a:rPr lang="de-DE" dirty="0" smtClean="0"/>
              <a:t> mithilfe von Formel für </a:t>
            </a:r>
            <a:r>
              <a:rPr lang="de-DE" dirty="0"/>
              <a:t>GK </a:t>
            </a:r>
            <a:r>
              <a:rPr lang="de-DE" dirty="0" smtClean="0"/>
              <a:t>berechnen</a:t>
            </a:r>
          </a:p>
          <a:p>
            <a:pPr lvl="1"/>
            <a:r>
              <a:rPr lang="de-DE" dirty="0" smtClean="0"/>
              <a:t>Vorbereitung: Schnittpunkt finden</a:t>
            </a:r>
          </a:p>
          <a:p>
            <a:pPr lvl="1"/>
            <a:r>
              <a:rPr lang="de-DE" dirty="0" smtClean="0"/>
              <a:t>Testschaltungen zeichnen</a:t>
            </a:r>
          </a:p>
          <a:p>
            <a:pPr lvl="1"/>
            <a:r>
              <a:rPr lang="de-DE" dirty="0" smtClean="0"/>
              <a:t>Formeln für Spannungsteiler anwenden</a:t>
            </a:r>
          </a:p>
          <a:p>
            <a:pPr lvl="1"/>
            <a:r>
              <a:rPr lang="de-DE" dirty="0" smtClean="0"/>
              <a:t>Ergebnis: </a:t>
            </a:r>
            <a:r>
              <a:rPr lang="de-DE" dirty="0" err="1" smtClean="0"/>
              <a:t>Afb</a:t>
            </a:r>
            <a:r>
              <a:rPr lang="de-DE" dirty="0" smtClean="0"/>
              <a:t> ~ </a:t>
            </a:r>
            <a:r>
              <a:rPr lang="de-DE" dirty="0" err="1" smtClean="0"/>
              <a:t>Rfb</a:t>
            </a:r>
            <a:r>
              <a:rPr lang="de-DE" dirty="0" smtClean="0"/>
              <a:t>/</a:t>
            </a:r>
            <a:r>
              <a:rPr lang="de-DE" dirty="0" err="1" smtClean="0"/>
              <a:t>Rin</a:t>
            </a:r>
            <a:endParaRPr lang="de-DE" dirty="0" smtClean="0"/>
          </a:p>
          <a:p>
            <a:r>
              <a:rPr lang="de-DE" b="1" dirty="0" smtClean="0"/>
              <a:t>Dimensionierung von </a:t>
            </a:r>
            <a:r>
              <a:rPr lang="de-DE" b="1" dirty="0" err="1" smtClean="0"/>
              <a:t>Aol</a:t>
            </a:r>
            <a:r>
              <a:rPr lang="de-DE" b="1" dirty="0" smtClean="0"/>
              <a:t>:</a:t>
            </a:r>
          </a:p>
          <a:p>
            <a:r>
              <a:rPr lang="de-DE" dirty="0" err="1" smtClean="0"/>
              <a:t>Rfb</a:t>
            </a:r>
            <a:r>
              <a:rPr lang="de-DE" dirty="0" smtClean="0"/>
              <a:t>/</a:t>
            </a:r>
            <a:r>
              <a:rPr lang="de-DE" dirty="0" err="1" smtClean="0"/>
              <a:t>Rin</a:t>
            </a:r>
            <a:r>
              <a:rPr lang="de-DE" dirty="0" smtClean="0"/>
              <a:t> = 100, wir möchten </a:t>
            </a:r>
            <a:r>
              <a:rPr lang="de-DE" dirty="0" err="1" smtClean="0"/>
              <a:t>Afb</a:t>
            </a:r>
            <a:r>
              <a:rPr lang="de-DE" dirty="0" smtClean="0"/>
              <a:t> ~ 99, wie groß soll </a:t>
            </a:r>
            <a:r>
              <a:rPr lang="de-DE" dirty="0" err="1" smtClean="0"/>
              <a:t>Aol</a:t>
            </a:r>
            <a:r>
              <a:rPr lang="de-DE" dirty="0" smtClean="0"/>
              <a:t> sein?</a:t>
            </a:r>
          </a:p>
          <a:p>
            <a:r>
              <a:rPr lang="de-DE" dirty="0" smtClean="0"/>
              <a:t>Oder alternativ: </a:t>
            </a:r>
            <a:r>
              <a:rPr lang="de-DE" dirty="0" err="1" smtClean="0"/>
              <a:t>Aol</a:t>
            </a:r>
            <a:r>
              <a:rPr lang="de-DE" dirty="0" smtClean="0"/>
              <a:t> ist nur +-50% genau, wie groß soll etwa </a:t>
            </a:r>
            <a:r>
              <a:rPr lang="de-DE" dirty="0" err="1" smtClean="0"/>
              <a:t>Aol</a:t>
            </a:r>
            <a:r>
              <a:rPr lang="de-DE" dirty="0" smtClean="0"/>
              <a:t> (Mittelwert) sein damit </a:t>
            </a:r>
            <a:r>
              <a:rPr lang="de-DE" dirty="0" err="1" smtClean="0"/>
              <a:t>Afb</a:t>
            </a:r>
            <a:r>
              <a:rPr lang="de-DE" dirty="0" smtClean="0"/>
              <a:t> die Genauigkeit von +-1% hat. Annahme: </a:t>
            </a:r>
            <a:r>
              <a:rPr lang="de-DE" dirty="0" smtClean="0"/>
              <a:t>Widerstände </a:t>
            </a:r>
            <a:r>
              <a:rPr lang="de-DE" dirty="0" smtClean="0"/>
              <a:t>sind ideal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6813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Vorlesung </a:t>
            </a:r>
            <a:r>
              <a:rPr lang="de-DE" dirty="0" smtClean="0"/>
              <a:t>2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584450"/>
          </a:xfrm>
        </p:spPr>
        <p:txBody>
          <a:bodyPr/>
          <a:lstStyle/>
          <a:p>
            <a:r>
              <a:rPr lang="de-DE" b="1" dirty="0" smtClean="0"/>
              <a:t>Gegenkopplung und Zeitkonstanten</a:t>
            </a:r>
            <a:r>
              <a:rPr lang="de-DE" dirty="0" smtClean="0"/>
              <a:t>:</a:t>
            </a:r>
          </a:p>
          <a:p>
            <a:r>
              <a:rPr lang="de-DE" dirty="0" smtClean="0"/>
              <a:t>Annahmen:</a:t>
            </a:r>
          </a:p>
          <a:p>
            <a:r>
              <a:rPr lang="de-DE" dirty="0" smtClean="0"/>
              <a:t>Leerlauf-Verstärkung </a:t>
            </a:r>
            <a:r>
              <a:rPr lang="de-DE" dirty="0" smtClean="0"/>
              <a:t>mit einer </a:t>
            </a:r>
            <a:r>
              <a:rPr lang="de-DE" dirty="0" smtClean="0"/>
              <a:t>Zeitkonstante: </a:t>
            </a:r>
            <a:r>
              <a:rPr lang="de-DE" dirty="0" err="1" smtClean="0"/>
              <a:t>Aol</a:t>
            </a:r>
            <a:r>
              <a:rPr lang="de-DE" dirty="0" smtClean="0"/>
              <a:t>(s</a:t>
            </a:r>
            <a:r>
              <a:rPr lang="de-DE" dirty="0" smtClean="0"/>
              <a:t>) = A/(1+sT)</a:t>
            </a:r>
          </a:p>
          <a:p>
            <a:r>
              <a:rPr lang="de-DE" dirty="0" smtClean="0"/>
              <a:t>Ain = 1, Beta != Beta(s), Beta A &gt;&gt; 1</a:t>
            </a:r>
          </a:p>
          <a:p>
            <a:r>
              <a:rPr lang="de-DE" dirty="0" smtClean="0"/>
              <a:t>Wie groß ist die Zeitkonstante mit Gegenkopplung </a:t>
            </a:r>
            <a:r>
              <a:rPr lang="de-DE" dirty="0" smtClean="0"/>
              <a:t>(Antwort: </a:t>
            </a:r>
            <a:r>
              <a:rPr lang="de-DE" dirty="0" err="1" smtClean="0"/>
              <a:t>Tfb</a:t>
            </a:r>
            <a:r>
              <a:rPr lang="de-DE" dirty="0" smtClean="0"/>
              <a:t> = </a:t>
            </a:r>
            <a:r>
              <a:rPr lang="de-DE" dirty="0" smtClean="0"/>
              <a:t>T/</a:t>
            </a:r>
            <a:r>
              <a:rPr lang="de-DE" dirty="0" err="1" smtClean="0"/>
              <a:t>BetaA</a:t>
            </a:r>
            <a:r>
              <a:rPr lang="de-DE" dirty="0" smtClean="0"/>
              <a:t>)</a:t>
            </a:r>
            <a:endParaRPr lang="de-DE" dirty="0" smtClean="0"/>
          </a:p>
          <a:p>
            <a:r>
              <a:rPr lang="de-DE" dirty="0" smtClean="0"/>
              <a:t>In </a:t>
            </a:r>
            <a:r>
              <a:rPr lang="de-DE" dirty="0" smtClean="0"/>
              <a:t>welchem Verhältnis stehen die Bandbreite </a:t>
            </a:r>
            <a:r>
              <a:rPr lang="de-DE" dirty="0" smtClean="0"/>
              <a:t>und die Zeitkonstante: </a:t>
            </a:r>
            <a:r>
              <a:rPr lang="de-DE" dirty="0"/>
              <a:t>(Antwort: B </a:t>
            </a:r>
            <a:r>
              <a:rPr lang="de-DE" dirty="0" smtClean="0"/>
              <a:t>= </a:t>
            </a:r>
            <a:r>
              <a:rPr lang="de-DE" dirty="0" smtClean="0"/>
              <a:t>2Pi/T) </a:t>
            </a:r>
            <a:endParaRPr lang="de-DE" dirty="0" smtClean="0"/>
          </a:p>
          <a:p>
            <a:r>
              <a:rPr lang="de-DE" dirty="0" smtClean="0"/>
              <a:t>Wie groß ist die Verstärkung mit Genekopplung </a:t>
            </a:r>
            <a:r>
              <a:rPr lang="de-DE" dirty="0" smtClean="0"/>
              <a:t>(A: </a:t>
            </a:r>
            <a:r>
              <a:rPr lang="de-DE" dirty="0" err="1" smtClean="0"/>
              <a:t>Afb</a:t>
            </a:r>
            <a:r>
              <a:rPr lang="de-DE" dirty="0" smtClean="0"/>
              <a:t> </a:t>
            </a:r>
            <a:r>
              <a:rPr lang="de-DE" dirty="0" smtClean="0"/>
              <a:t>= 1/Beta)</a:t>
            </a:r>
          </a:p>
          <a:p>
            <a:r>
              <a:rPr lang="de-DE" dirty="0" smtClean="0"/>
              <a:t>Können Sie die Formeln herleiten?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023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Vorlesung </a:t>
            </a:r>
            <a:r>
              <a:rPr lang="de-DE" dirty="0" smtClean="0"/>
              <a:t>2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b="1" dirty="0"/>
              <a:t>Eigenschaften der </a:t>
            </a:r>
            <a:r>
              <a:rPr lang="de-DE" b="1" dirty="0" smtClean="0"/>
              <a:t>GK (Gegenkopplung)</a:t>
            </a:r>
            <a:endParaRPr lang="de-DE" b="1" dirty="0"/>
          </a:p>
          <a:p>
            <a:pPr lvl="0"/>
            <a:r>
              <a:rPr lang="de-DE" dirty="0" smtClean="0"/>
              <a:t>1. Desensibilisierung </a:t>
            </a:r>
            <a:r>
              <a:rPr lang="de-DE" dirty="0" smtClean="0"/>
              <a:t>von </a:t>
            </a:r>
            <a:r>
              <a:rPr lang="de-DE" dirty="0" smtClean="0"/>
              <a:t>Verstärkung: </a:t>
            </a:r>
            <a:r>
              <a:rPr lang="de-DE" dirty="0" err="1" smtClean="0"/>
              <a:t>Afb</a:t>
            </a:r>
            <a:r>
              <a:rPr lang="de-DE" dirty="0" smtClean="0"/>
              <a:t> </a:t>
            </a:r>
            <a:r>
              <a:rPr lang="de-DE" dirty="0"/>
              <a:t>!= </a:t>
            </a:r>
            <a:r>
              <a:rPr lang="de-DE" dirty="0" smtClean="0"/>
              <a:t>f(</a:t>
            </a:r>
            <a:r>
              <a:rPr lang="de-DE" dirty="0" err="1" smtClean="0"/>
              <a:t>Aol</a:t>
            </a:r>
            <a:r>
              <a:rPr lang="de-DE" dirty="0" smtClean="0"/>
              <a:t>) </a:t>
            </a:r>
            <a:endParaRPr lang="de-DE" dirty="0"/>
          </a:p>
          <a:p>
            <a:pPr lvl="0"/>
            <a:r>
              <a:rPr lang="de-DE" dirty="0" smtClean="0"/>
              <a:t>2. Virtuelle </a:t>
            </a:r>
            <a:r>
              <a:rPr lang="de-DE" dirty="0" smtClean="0"/>
              <a:t>Masse am Eingang</a:t>
            </a:r>
            <a:endParaRPr lang="de-DE" dirty="0"/>
          </a:p>
          <a:p>
            <a:pPr lvl="0"/>
            <a:r>
              <a:rPr lang="de-DE" dirty="0" smtClean="0"/>
              <a:t>3. System </a:t>
            </a:r>
            <a:r>
              <a:rPr lang="de-DE" dirty="0" smtClean="0"/>
              <a:t>wird schneller</a:t>
            </a:r>
          </a:p>
          <a:p>
            <a:pPr lvl="0"/>
            <a:r>
              <a:rPr lang="de-DE" dirty="0" smtClean="0"/>
              <a:t>4. Eingangs- </a:t>
            </a:r>
            <a:r>
              <a:rPr lang="de-DE" dirty="0" smtClean="0"/>
              <a:t>und Ausgangsimpedanz ändern sich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7990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Vorlesung </a:t>
            </a:r>
            <a:r>
              <a:rPr lang="de-DE" dirty="0" smtClean="0"/>
              <a:t>3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3803650"/>
          </a:xfrm>
        </p:spPr>
        <p:txBody>
          <a:bodyPr/>
          <a:lstStyle/>
          <a:p>
            <a:r>
              <a:rPr lang="de-DE" b="1" dirty="0"/>
              <a:t>Beispiel: Nichtinvertierender </a:t>
            </a:r>
            <a:r>
              <a:rPr lang="de-DE" b="1" dirty="0" smtClean="0"/>
              <a:t>Verstärker</a:t>
            </a:r>
          </a:p>
          <a:p>
            <a:r>
              <a:rPr lang="de-DE" dirty="0"/>
              <a:t>Verstärkung mit </a:t>
            </a:r>
            <a:r>
              <a:rPr lang="de-DE" dirty="0" smtClean="0"/>
              <a:t>GK</a:t>
            </a:r>
            <a:endParaRPr lang="de-DE" dirty="0"/>
          </a:p>
          <a:p>
            <a:r>
              <a:rPr lang="de-DE" dirty="0">
                <a:solidFill>
                  <a:srgbClr val="FF0000"/>
                </a:solidFill>
              </a:rPr>
              <a:t>Ain, </a:t>
            </a:r>
            <a:r>
              <a:rPr lang="de-DE" dirty="0" err="1">
                <a:solidFill>
                  <a:srgbClr val="FF0000"/>
                </a:solidFill>
              </a:rPr>
              <a:t>Aol</a:t>
            </a:r>
            <a:r>
              <a:rPr lang="de-DE" dirty="0">
                <a:solidFill>
                  <a:srgbClr val="FF0000"/>
                </a:solidFill>
              </a:rPr>
              <a:t>, Beta, FF = </a:t>
            </a:r>
            <a:r>
              <a:rPr lang="de-DE" dirty="0" smtClean="0">
                <a:solidFill>
                  <a:srgbClr val="FF0000"/>
                </a:solidFill>
              </a:rPr>
              <a:t>…</a:t>
            </a:r>
          </a:p>
          <a:p>
            <a:r>
              <a:rPr lang="de-DE" dirty="0" err="1"/>
              <a:t>Afb</a:t>
            </a:r>
            <a:r>
              <a:rPr lang="de-DE" dirty="0"/>
              <a:t> = </a:t>
            </a:r>
            <a:r>
              <a:rPr lang="de-DE" dirty="0" smtClean="0"/>
              <a:t>…</a:t>
            </a:r>
          </a:p>
          <a:p>
            <a:r>
              <a:rPr lang="de-DE" dirty="0" smtClean="0"/>
              <a:t>Frage: Wie groß sind </a:t>
            </a:r>
            <a:r>
              <a:rPr lang="de-DE" dirty="0" err="1" smtClean="0"/>
              <a:t>RinFB</a:t>
            </a:r>
            <a:r>
              <a:rPr lang="de-DE" dirty="0" smtClean="0"/>
              <a:t> und </a:t>
            </a:r>
            <a:r>
              <a:rPr lang="de-DE" dirty="0" err="1" smtClean="0"/>
              <a:t>RoutFB</a:t>
            </a:r>
            <a:r>
              <a:rPr lang="de-DE" dirty="0" smtClean="0"/>
              <a:t>?</a:t>
            </a:r>
            <a:endParaRPr lang="de-DE" dirty="0" smtClean="0"/>
          </a:p>
          <a:p>
            <a:r>
              <a:rPr lang="de-DE" dirty="0" smtClean="0"/>
              <a:t>Antwort:</a:t>
            </a:r>
          </a:p>
          <a:p>
            <a:r>
              <a:rPr lang="de-DE" dirty="0" err="1" smtClean="0"/>
              <a:t>RinFB</a:t>
            </a:r>
            <a:r>
              <a:rPr lang="de-DE" dirty="0" smtClean="0"/>
              <a:t> groß: </a:t>
            </a:r>
            <a:r>
              <a:rPr lang="de-DE" dirty="0" err="1" smtClean="0"/>
              <a:t>Rinfb</a:t>
            </a:r>
            <a:r>
              <a:rPr lang="de-DE" dirty="0" smtClean="0"/>
              <a:t> ~ </a:t>
            </a:r>
            <a:r>
              <a:rPr lang="de-DE" dirty="0" err="1" smtClean="0"/>
              <a:t>Rin</a:t>
            </a:r>
            <a:r>
              <a:rPr lang="de-DE" dirty="0" smtClean="0"/>
              <a:t> * Beta </a:t>
            </a:r>
            <a:r>
              <a:rPr lang="de-DE" dirty="0" err="1" smtClean="0"/>
              <a:t>Aol</a:t>
            </a:r>
            <a:endParaRPr lang="de-DE" dirty="0"/>
          </a:p>
          <a:p>
            <a:r>
              <a:rPr lang="de-DE" dirty="0" err="1" smtClean="0"/>
              <a:t>Rout</a:t>
            </a:r>
            <a:r>
              <a:rPr lang="de-DE" dirty="0" smtClean="0"/>
              <a:t> klein: </a:t>
            </a:r>
            <a:r>
              <a:rPr lang="de-DE" dirty="0" err="1" smtClean="0"/>
              <a:t>Routfb</a:t>
            </a:r>
            <a:r>
              <a:rPr lang="de-DE" dirty="0" smtClean="0"/>
              <a:t> </a:t>
            </a:r>
            <a:r>
              <a:rPr lang="de-DE" dirty="0"/>
              <a:t>~ </a:t>
            </a:r>
            <a:r>
              <a:rPr lang="de-DE" dirty="0" err="1"/>
              <a:t>Rin</a:t>
            </a:r>
            <a:r>
              <a:rPr lang="de-DE" dirty="0"/>
              <a:t> </a:t>
            </a:r>
            <a:r>
              <a:rPr lang="de-DE" dirty="0" smtClean="0"/>
              <a:t>/ </a:t>
            </a:r>
            <a:r>
              <a:rPr lang="de-DE" dirty="0"/>
              <a:t>Beta </a:t>
            </a:r>
            <a:r>
              <a:rPr lang="de-DE" dirty="0" err="1" smtClean="0"/>
              <a:t>Aol</a:t>
            </a:r>
            <a:endParaRPr lang="de-DE" dirty="0" smtClean="0"/>
          </a:p>
          <a:p>
            <a:r>
              <a:rPr lang="de-DE" dirty="0" smtClean="0"/>
              <a:t>Können Sie </a:t>
            </a:r>
            <a:r>
              <a:rPr lang="de-DE" dirty="0" smtClean="0"/>
              <a:t>die Formeln herleiten?</a:t>
            </a:r>
            <a:endParaRPr lang="de-DE" dirty="0" smtClean="0"/>
          </a:p>
          <a:p>
            <a:r>
              <a:rPr lang="de-DE" dirty="0" smtClean="0"/>
              <a:t>Testschaltungen für die Messung/Berechnung von </a:t>
            </a:r>
            <a:r>
              <a:rPr lang="de-DE" dirty="0" err="1" smtClean="0"/>
              <a:t>Rin</a:t>
            </a:r>
            <a:r>
              <a:rPr lang="de-DE" dirty="0" smtClean="0"/>
              <a:t>/</a:t>
            </a:r>
            <a:r>
              <a:rPr lang="de-DE" dirty="0" err="1" smtClean="0"/>
              <a:t>Rout</a:t>
            </a:r>
            <a:endParaRPr lang="de-DE" dirty="0" smtClean="0"/>
          </a:p>
          <a:p>
            <a:r>
              <a:rPr lang="de-DE" dirty="0" err="1" smtClean="0"/>
              <a:t>Rinfb</a:t>
            </a:r>
            <a:r>
              <a:rPr lang="de-DE" dirty="0" smtClean="0"/>
              <a:t>: Virtuelle </a:t>
            </a:r>
            <a:r>
              <a:rPr lang="de-DE" dirty="0" smtClean="0"/>
              <a:t>Masse, </a:t>
            </a:r>
            <a:r>
              <a:rPr lang="de-DE" dirty="0" err="1" smtClean="0"/>
              <a:t>Iin</a:t>
            </a:r>
            <a:r>
              <a:rPr lang="de-DE" dirty="0" smtClean="0"/>
              <a:t> ~ 0, deshalb </a:t>
            </a:r>
            <a:r>
              <a:rPr lang="de-DE" dirty="0" err="1" smtClean="0"/>
              <a:t>Rinfb</a:t>
            </a:r>
            <a:r>
              <a:rPr lang="de-DE" dirty="0" smtClean="0"/>
              <a:t> ~ unendlich</a:t>
            </a:r>
          </a:p>
          <a:p>
            <a:r>
              <a:rPr lang="de-DE" dirty="0" err="1" smtClean="0"/>
              <a:t>Routfb</a:t>
            </a:r>
            <a:r>
              <a:rPr lang="de-DE" dirty="0" smtClean="0"/>
              <a:t>: GK </a:t>
            </a:r>
            <a:r>
              <a:rPr lang="de-DE" dirty="0" smtClean="0"/>
              <a:t>regelt den Ausgang, deshalb Delta </a:t>
            </a:r>
            <a:r>
              <a:rPr lang="de-DE" dirty="0" err="1" smtClean="0"/>
              <a:t>Vout</a:t>
            </a:r>
            <a:r>
              <a:rPr lang="de-DE" dirty="0" smtClean="0"/>
              <a:t> = 0 -&gt; </a:t>
            </a:r>
            <a:r>
              <a:rPr lang="de-DE" dirty="0" err="1" smtClean="0"/>
              <a:t>Routfb</a:t>
            </a:r>
            <a:r>
              <a:rPr lang="de-DE" dirty="0" smtClean="0"/>
              <a:t> ~ 0</a:t>
            </a:r>
          </a:p>
          <a:p>
            <a:r>
              <a:rPr lang="de-DE" dirty="0" smtClean="0">
                <a:solidFill>
                  <a:srgbClr val="CC9900"/>
                </a:solidFill>
              </a:rPr>
              <a:t>Formel: </a:t>
            </a:r>
            <a:r>
              <a:rPr lang="de-DE" dirty="0" err="1" smtClean="0">
                <a:solidFill>
                  <a:srgbClr val="CC9900"/>
                </a:solidFill>
              </a:rPr>
              <a:t>Rfb</a:t>
            </a:r>
            <a:r>
              <a:rPr lang="de-DE" dirty="0" smtClean="0">
                <a:solidFill>
                  <a:srgbClr val="CC9900"/>
                </a:solidFill>
              </a:rPr>
              <a:t> </a:t>
            </a:r>
            <a:r>
              <a:rPr lang="de-DE" dirty="0" smtClean="0">
                <a:solidFill>
                  <a:srgbClr val="CC9900"/>
                </a:solidFill>
              </a:rPr>
              <a:t>= R (1 – Beta </a:t>
            </a:r>
            <a:r>
              <a:rPr lang="de-DE" dirty="0" err="1" smtClean="0">
                <a:solidFill>
                  <a:srgbClr val="CC9900"/>
                </a:solidFill>
              </a:rPr>
              <a:t>Asc</a:t>
            </a:r>
            <a:r>
              <a:rPr lang="de-DE" dirty="0" smtClean="0">
                <a:solidFill>
                  <a:srgbClr val="CC9900"/>
                </a:solidFill>
              </a:rPr>
              <a:t>)/(1 – Beta </a:t>
            </a:r>
            <a:r>
              <a:rPr lang="de-DE" dirty="0" err="1" smtClean="0">
                <a:solidFill>
                  <a:srgbClr val="CC9900"/>
                </a:solidFill>
              </a:rPr>
              <a:t>Aoc</a:t>
            </a:r>
            <a:r>
              <a:rPr lang="de-DE" dirty="0" smtClean="0">
                <a:solidFill>
                  <a:srgbClr val="CC9900"/>
                </a:solidFill>
              </a:rPr>
              <a:t>)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22215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Vorlesung </a:t>
            </a:r>
            <a:r>
              <a:rPr lang="de-DE" dirty="0" smtClean="0"/>
              <a:t>3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b="1" dirty="0"/>
              <a:t>Beispiel: </a:t>
            </a:r>
            <a:r>
              <a:rPr lang="de-DE" b="1" dirty="0" smtClean="0"/>
              <a:t>„Integrator“</a:t>
            </a:r>
          </a:p>
          <a:p>
            <a:r>
              <a:rPr lang="de-DE" dirty="0" smtClean="0"/>
              <a:t>Frage: welche Kapazität sieht der Eingangswiderstand</a:t>
            </a:r>
          </a:p>
          <a:p>
            <a:r>
              <a:rPr lang="de-DE" dirty="0" smtClean="0"/>
              <a:t>Antwort: </a:t>
            </a:r>
            <a:r>
              <a:rPr lang="de-DE" dirty="0" err="1" smtClean="0"/>
              <a:t>Millereffekt</a:t>
            </a:r>
            <a:r>
              <a:rPr lang="de-DE" dirty="0" smtClean="0"/>
              <a:t>: </a:t>
            </a:r>
            <a:r>
              <a:rPr lang="de-DE" dirty="0" err="1" smtClean="0"/>
              <a:t>Ceff</a:t>
            </a:r>
            <a:r>
              <a:rPr lang="de-DE" dirty="0" smtClean="0"/>
              <a:t> = C (1 + A)</a:t>
            </a:r>
          </a:p>
          <a:p>
            <a:r>
              <a:rPr lang="de-DE" dirty="0" smtClean="0"/>
              <a:t>Können Sie es </a:t>
            </a:r>
            <a:r>
              <a:rPr lang="de-DE" dirty="0" smtClean="0"/>
              <a:t>herleiten?</a:t>
            </a:r>
            <a:endParaRPr lang="de-DE" dirty="0" smtClean="0"/>
          </a:p>
          <a:p>
            <a:r>
              <a:rPr lang="de-DE" dirty="0" smtClean="0"/>
              <a:t>Annahme: Verstärker hat die Zeitkonstante T A(s) = A/(1 + </a:t>
            </a:r>
            <a:r>
              <a:rPr lang="de-DE" dirty="0" err="1" smtClean="0"/>
              <a:t>sT</a:t>
            </a:r>
            <a:r>
              <a:rPr lang="de-DE" dirty="0" smtClean="0"/>
              <a:t>)</a:t>
            </a:r>
          </a:p>
          <a:p>
            <a:r>
              <a:rPr lang="de-DE" dirty="0" smtClean="0"/>
              <a:t>Welche zeitkonstanten hat der </a:t>
            </a:r>
            <a:r>
              <a:rPr lang="de-DE" dirty="0" smtClean="0"/>
              <a:t>Integrator?</a:t>
            </a:r>
            <a:endParaRPr lang="de-DE" dirty="0" smtClean="0"/>
          </a:p>
          <a:p>
            <a:r>
              <a:rPr lang="de-DE" dirty="0" smtClean="0"/>
              <a:t>Antwort: T1 = </a:t>
            </a:r>
            <a:r>
              <a:rPr lang="de-DE" dirty="0" err="1" smtClean="0"/>
              <a:t>Rin</a:t>
            </a:r>
            <a:r>
              <a:rPr lang="de-DE" dirty="0" smtClean="0"/>
              <a:t> </a:t>
            </a:r>
            <a:r>
              <a:rPr lang="de-DE" dirty="0" smtClean="0"/>
              <a:t>C (1+A) (</a:t>
            </a:r>
            <a:r>
              <a:rPr lang="de-DE" dirty="0" err="1" smtClean="0"/>
              <a:t>Millereffekt</a:t>
            </a:r>
            <a:r>
              <a:rPr lang="de-DE" dirty="0" smtClean="0"/>
              <a:t>) und  </a:t>
            </a:r>
            <a:r>
              <a:rPr lang="de-DE" dirty="0" smtClean="0"/>
              <a:t>T2 = T/A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2315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2231</Words>
  <Application>Microsoft Office PowerPoint</Application>
  <PresentationFormat>Bildschirmpräsentation (4:3)</PresentationFormat>
  <Paragraphs>313</Paragraphs>
  <Slides>23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4" baseType="lpstr">
      <vt:lpstr>SDSSMALL2_2</vt:lpstr>
      <vt:lpstr>Fragen – Version 18. 2. 2015</vt:lpstr>
      <vt:lpstr>Grundlagen</vt:lpstr>
      <vt:lpstr>Grundlagen</vt:lpstr>
      <vt:lpstr>Teil 1</vt:lpstr>
      <vt:lpstr>Vorlesung 2</vt:lpstr>
      <vt:lpstr>Vorlesung 2</vt:lpstr>
      <vt:lpstr>Vorlesung 2</vt:lpstr>
      <vt:lpstr>Vorlesung 3</vt:lpstr>
      <vt:lpstr>Vorlesung 3</vt:lpstr>
      <vt:lpstr>Vorlesung 3</vt:lpstr>
      <vt:lpstr>Vorlesung 4</vt:lpstr>
      <vt:lpstr>Vorlesung 4</vt:lpstr>
      <vt:lpstr>Vorlesung 5</vt:lpstr>
      <vt:lpstr>Vorlesung 5</vt:lpstr>
      <vt:lpstr>Teil 2</vt:lpstr>
      <vt:lpstr>Vorlesung 6</vt:lpstr>
      <vt:lpstr>Vorlesung 6</vt:lpstr>
      <vt:lpstr>Vorlesung 7</vt:lpstr>
      <vt:lpstr>Vorlesung 7</vt:lpstr>
      <vt:lpstr>Vorlesung 8</vt:lpstr>
      <vt:lpstr>Vorlesung 9</vt:lpstr>
      <vt:lpstr>Vorlesung 10</vt:lpstr>
      <vt:lpstr>Vorlesung 11</vt:lpstr>
    </vt:vector>
  </TitlesOfParts>
  <Company>University Mannheim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ivan</cp:lastModifiedBy>
  <cp:revision>1377</cp:revision>
  <dcterms:created xsi:type="dcterms:W3CDTF">2010-08-30T10:07:17Z</dcterms:created>
  <dcterms:modified xsi:type="dcterms:W3CDTF">2015-02-18T22:03:19Z</dcterms:modified>
</cp:coreProperties>
</file>